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Lexend Deca" charset="1" panose="00000000000000000000"/>
      <p:regular r:id="rId13"/>
    </p:embeddedFont>
    <p:embeddedFont>
      <p:font typeface="Barlow Bold" charset="1" panose="00000800000000000000"/>
      <p:regular r:id="rId14"/>
    </p:embeddedFont>
    <p:embeddedFont>
      <p:font typeface="Barlow Ultra-Bold" charset="1" panose="00000900000000000000"/>
      <p:regular r:id="rId15"/>
    </p:embeddedFont>
    <p:embeddedFont>
      <p:font typeface="Barlow Medium" charset="1" panose="00000600000000000000"/>
      <p:regular r:id="rId16"/>
    </p:embeddedFont>
    <p:embeddedFont>
      <p:font typeface="Barlow Medium Italics" charset="1" panose="00000600000000000000"/>
      <p:regular r:id="rId17"/>
    </p:embeddedFont>
    <p:embeddedFont>
      <p:font typeface="Barlow Heavy" charset="1" panose="00000A00000000000000"/>
      <p:regular r:id="rId18"/>
    </p:embeddedFont>
    <p:embeddedFont>
      <p:font typeface="Barlow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pn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pn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27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Relationship Id="rId7" Target="../media/image4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22220" y="0"/>
            <a:ext cx="5665780" cy="3224936"/>
          </a:xfrm>
          <a:custGeom>
            <a:avLst/>
            <a:gdLst/>
            <a:ahLst/>
            <a:cxnLst/>
            <a:rect r="r" b="b" t="t" l="l"/>
            <a:pathLst>
              <a:path h="3224936" w="5665780">
                <a:moveTo>
                  <a:pt x="0" y="0"/>
                </a:moveTo>
                <a:lnTo>
                  <a:pt x="5665780" y="0"/>
                </a:lnTo>
                <a:lnTo>
                  <a:pt x="566578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217330" y="4919394"/>
            <a:ext cx="13070670" cy="5367606"/>
          </a:xfrm>
          <a:custGeom>
            <a:avLst/>
            <a:gdLst/>
            <a:ahLst/>
            <a:cxnLst/>
            <a:rect r="r" b="b" t="t" l="l"/>
            <a:pathLst>
              <a:path h="5367606" w="13070670">
                <a:moveTo>
                  <a:pt x="0" y="0"/>
                </a:moveTo>
                <a:lnTo>
                  <a:pt x="13070670" y="0"/>
                </a:lnTo>
                <a:lnTo>
                  <a:pt x="13070670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925691"/>
            <a:ext cx="3489158" cy="2361309"/>
          </a:xfrm>
          <a:custGeom>
            <a:avLst/>
            <a:gdLst/>
            <a:ahLst/>
            <a:cxnLst/>
            <a:rect r="r" b="b" t="t" l="l"/>
            <a:pathLst>
              <a:path h="2361309" w="3489158">
                <a:moveTo>
                  <a:pt x="0" y="0"/>
                </a:moveTo>
                <a:lnTo>
                  <a:pt x="3489158" y="0"/>
                </a:lnTo>
                <a:lnTo>
                  <a:pt x="3489158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4086" y="6428009"/>
            <a:ext cx="1750048" cy="437279"/>
          </a:xfrm>
          <a:custGeom>
            <a:avLst/>
            <a:gdLst/>
            <a:ahLst/>
            <a:cxnLst/>
            <a:rect r="r" b="b" t="t" l="l"/>
            <a:pathLst>
              <a:path h="437279" w="1750048">
                <a:moveTo>
                  <a:pt x="0" y="0"/>
                </a:moveTo>
                <a:lnTo>
                  <a:pt x="1750048" y="0"/>
                </a:lnTo>
                <a:lnTo>
                  <a:pt x="1750048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770561" y="1754846"/>
            <a:ext cx="9517439" cy="6329097"/>
          </a:xfrm>
          <a:custGeom>
            <a:avLst/>
            <a:gdLst/>
            <a:ahLst/>
            <a:cxnLst/>
            <a:rect r="r" b="b" t="t" l="l"/>
            <a:pathLst>
              <a:path h="6329097" w="9517439">
                <a:moveTo>
                  <a:pt x="0" y="0"/>
                </a:moveTo>
                <a:lnTo>
                  <a:pt x="9517439" y="0"/>
                </a:lnTo>
                <a:lnTo>
                  <a:pt x="9517439" y="6329097"/>
                </a:lnTo>
                <a:lnTo>
                  <a:pt x="0" y="63290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14400" y="6997352"/>
            <a:ext cx="3803904" cy="62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8"/>
              </a:lnSpc>
            </a:pPr>
            <a:r>
              <a:rPr lang="en-US" sz="4107">
                <a:solidFill>
                  <a:srgbClr val="4A999D"/>
                </a:solidFill>
                <a:latin typeface="Lexend Deca"/>
                <a:ea typeface="Lexend Deca"/>
                <a:cs typeface="Lexend Deca"/>
                <a:sym typeface="Lexend Deca"/>
              </a:rPr>
              <a:t>Ethik, 8. Klasse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" y="2213982"/>
            <a:ext cx="8449056" cy="42775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86"/>
              </a:lnSpc>
            </a:pPr>
            <a:r>
              <a:rPr lang="en-US" sz="12207" spc="-366" b="true">
                <a:solidFill>
                  <a:srgbClr val="002542"/>
                </a:solidFill>
                <a:latin typeface="Barlow Bold"/>
                <a:ea typeface="Barlow Bold"/>
                <a:cs typeface="Barlow Bold"/>
                <a:sym typeface="Barlow Bold"/>
              </a:rPr>
              <a:t>Grenzen setzen </a:t>
            </a:r>
            <a:r>
              <a:rPr lang="en-US" sz="12207" spc="-366" b="true">
                <a:solidFill>
                  <a:srgbClr val="FF8365"/>
                </a:solidFill>
                <a:latin typeface="Barlow Bold"/>
                <a:ea typeface="Barlow Bold"/>
                <a:cs typeface="Barlow Bold"/>
                <a:sym typeface="Barlow Bold"/>
              </a:rPr>
              <a:t>&amp;</a:t>
            </a:r>
            <a:r>
              <a:rPr lang="en-US" sz="12207" spc="-366" b="true">
                <a:solidFill>
                  <a:srgbClr val="002542"/>
                </a:solidFill>
                <a:latin typeface="Barlow Bold"/>
                <a:ea typeface="Barlow Bold"/>
                <a:cs typeface="Barlow Bold"/>
                <a:sym typeface="Barlow Bold"/>
              </a:rPr>
              <a:t> </a:t>
            </a:r>
            <a:r>
              <a:rPr lang="en-US" sz="12207" spc="-366" b="true">
                <a:solidFill>
                  <a:srgbClr val="FF8365"/>
                </a:solidFill>
                <a:latin typeface="Barlow Bold"/>
                <a:ea typeface="Barlow Bold"/>
                <a:cs typeface="Barlow Bold"/>
                <a:sym typeface="Barlow Bold"/>
              </a:rPr>
              <a:t>Rollenbilder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51818" y="0"/>
            <a:ext cx="8936182" cy="10287000"/>
          </a:xfrm>
          <a:custGeom>
            <a:avLst/>
            <a:gdLst/>
            <a:ahLst/>
            <a:cxnLst/>
            <a:rect r="r" b="b" t="t" l="l"/>
            <a:pathLst>
              <a:path h="10287000" w="8936182">
                <a:moveTo>
                  <a:pt x="0" y="0"/>
                </a:moveTo>
                <a:lnTo>
                  <a:pt x="8936182" y="0"/>
                </a:lnTo>
                <a:lnTo>
                  <a:pt x="89361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89330" y="0"/>
            <a:ext cx="2843828" cy="5148966"/>
          </a:xfrm>
          <a:custGeom>
            <a:avLst/>
            <a:gdLst/>
            <a:ahLst/>
            <a:cxnLst/>
            <a:rect r="r" b="b" t="t" l="l"/>
            <a:pathLst>
              <a:path h="5148966" w="2843828">
                <a:moveTo>
                  <a:pt x="0" y="0"/>
                </a:moveTo>
                <a:lnTo>
                  <a:pt x="2843828" y="0"/>
                </a:lnTo>
                <a:lnTo>
                  <a:pt x="2843828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06488" y="7280704"/>
            <a:ext cx="8279914" cy="3006296"/>
          </a:xfrm>
          <a:custGeom>
            <a:avLst/>
            <a:gdLst/>
            <a:ahLst/>
            <a:cxnLst/>
            <a:rect r="r" b="b" t="t" l="l"/>
            <a:pathLst>
              <a:path h="3006296" w="8279914">
                <a:moveTo>
                  <a:pt x="0" y="0"/>
                </a:moveTo>
                <a:lnTo>
                  <a:pt x="8279914" y="0"/>
                </a:lnTo>
                <a:lnTo>
                  <a:pt x="8279914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4086" y="3848060"/>
            <a:ext cx="1323474" cy="229572"/>
          </a:xfrm>
          <a:custGeom>
            <a:avLst/>
            <a:gdLst/>
            <a:ahLst/>
            <a:cxnLst/>
            <a:rect r="r" b="b" t="t" l="l"/>
            <a:pathLst>
              <a:path h="229572" w="1323474">
                <a:moveTo>
                  <a:pt x="0" y="0"/>
                </a:moveTo>
                <a:lnTo>
                  <a:pt x="1323474" y="0"/>
                </a:lnTo>
                <a:lnTo>
                  <a:pt x="132347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77824" y="1260380"/>
            <a:ext cx="7955280" cy="2331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15"/>
              </a:lnSpc>
            </a:pPr>
            <a:r>
              <a:rPr lang="en-US" sz="9015" spc="-180" b="true">
                <a:solidFill>
                  <a:srgbClr val="F47A4F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Einstieg: </a:t>
            </a:r>
            <a:r>
              <a:rPr lang="en-US" sz="9015" spc="-180" b="true">
                <a:solidFill>
                  <a:srgbClr val="429696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Ampel-Methode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3972370"/>
            <a:ext cx="7955280" cy="5488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Ich lese euch kurze Situationen vor.</a:t>
            </a:r>
          </a:p>
          <a:p>
            <a:pPr algn="l">
              <a:lnSpc>
                <a:spcPts val="4337"/>
              </a:lnSpc>
            </a:pP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Ihr zeigt mit Rot, Gelb oder Grün,</a:t>
            </a: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wie ihr es einschätzt.</a:t>
            </a:r>
          </a:p>
          <a:p>
            <a:pPr algn="l">
              <a:lnSpc>
                <a:spcPts val="4337"/>
              </a:lnSpc>
            </a:pP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Es gibt kein richtig oder falsch –</a:t>
            </a: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jede Wahrnehmung zählt.</a:t>
            </a:r>
          </a:p>
          <a:p>
            <a:pPr algn="l">
              <a:lnSpc>
                <a:spcPts val="4337"/>
              </a:lnSpc>
            </a:pP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Unser Ziel: für Grenzen und</a:t>
            </a:r>
          </a:p>
          <a:p>
            <a:pPr algn="l">
              <a:lnSpc>
                <a:spcPts val="4337"/>
              </a:lnSpc>
            </a:pPr>
            <a:r>
              <a:rPr lang="en-US" sz="3614">
                <a:solidFill>
                  <a:srgbClr val="5D5D5D"/>
                </a:solidFill>
                <a:latin typeface="Lexend Deca"/>
                <a:ea typeface="Lexend Deca"/>
                <a:cs typeface="Lexend Deca"/>
                <a:sym typeface="Lexend Deca"/>
              </a:rPr>
              <a:t>Rollenbilder sensibilisiert werden.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78488" y="0"/>
            <a:ext cx="5009512" cy="5367606"/>
          </a:xfrm>
          <a:custGeom>
            <a:avLst/>
            <a:gdLst/>
            <a:ahLst/>
            <a:cxnLst/>
            <a:rect r="r" b="b" t="t" l="l"/>
            <a:pathLst>
              <a:path h="5367606" w="5009512">
                <a:moveTo>
                  <a:pt x="0" y="0"/>
                </a:moveTo>
                <a:lnTo>
                  <a:pt x="5009512" y="0"/>
                </a:lnTo>
                <a:lnTo>
                  <a:pt x="5009512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64086" y="3848060"/>
            <a:ext cx="1323474" cy="229572"/>
          </a:xfrm>
          <a:custGeom>
            <a:avLst/>
            <a:gdLst/>
            <a:ahLst/>
            <a:cxnLst/>
            <a:rect r="r" b="b" t="t" l="l"/>
            <a:pathLst>
              <a:path h="229572" w="1323474">
                <a:moveTo>
                  <a:pt x="0" y="0"/>
                </a:moveTo>
                <a:lnTo>
                  <a:pt x="1323474" y="0"/>
                </a:lnTo>
                <a:lnTo>
                  <a:pt x="132347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" y="4161009"/>
            <a:ext cx="2871216" cy="581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 spc="-68" b="true">
                <a:solidFill>
                  <a:srgbClr val="4B4B4B"/>
                </a:solidFill>
                <a:latin typeface="Barlow Medium"/>
                <a:ea typeface="Barlow Medium"/>
                <a:cs typeface="Barlow Medium"/>
                <a:sym typeface="Barlow Medium"/>
              </a:rPr>
              <a:t>ca. </a:t>
            </a:r>
            <a:r>
              <a:rPr lang="en-US" b="true" sz="3401" i="true" spc="-68">
                <a:solidFill>
                  <a:srgbClr val="4B4B4B"/>
                </a:solidFill>
                <a:latin typeface="Barlow Medium Italics"/>
                <a:ea typeface="Barlow Medium Italics"/>
                <a:cs typeface="Barlow Medium Italics"/>
                <a:sym typeface="Barlow Medium Italics"/>
              </a:rPr>
              <a:t>20</a:t>
            </a:r>
            <a:r>
              <a:rPr lang="en-US" b="true" sz="3401" spc="-68">
                <a:solidFill>
                  <a:srgbClr val="4B4B4B"/>
                </a:solidFill>
                <a:latin typeface="Barlow Medium"/>
                <a:ea typeface="Barlow Medium"/>
                <a:cs typeface="Barlow Medium"/>
                <a:sym typeface="Barlow Medium"/>
              </a:rPr>
              <a:t> Minuten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5330" y="5783021"/>
            <a:ext cx="5239206" cy="3869923"/>
          </a:xfrm>
          <a:custGeom>
            <a:avLst/>
            <a:gdLst/>
            <a:ahLst/>
            <a:cxnLst/>
            <a:rect r="r" b="b" t="t" l="l"/>
            <a:pathLst>
              <a:path h="3869923" w="5239206">
                <a:moveTo>
                  <a:pt x="0" y="0"/>
                </a:moveTo>
                <a:lnTo>
                  <a:pt x="5239206" y="0"/>
                </a:lnTo>
                <a:lnTo>
                  <a:pt x="5239206" y="3869924"/>
                </a:lnTo>
                <a:lnTo>
                  <a:pt x="0" y="38699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5330" y="5356674"/>
            <a:ext cx="1323474" cy="1082267"/>
          </a:xfrm>
          <a:custGeom>
            <a:avLst/>
            <a:gdLst/>
            <a:ahLst/>
            <a:cxnLst/>
            <a:rect r="r" b="b" t="t" l="l"/>
            <a:pathLst>
              <a:path h="1082267" w="1323474">
                <a:moveTo>
                  <a:pt x="0" y="0"/>
                </a:moveTo>
                <a:lnTo>
                  <a:pt x="1323474" y="0"/>
                </a:lnTo>
                <a:lnTo>
                  <a:pt x="132347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97280" y="5439073"/>
            <a:ext cx="658368" cy="835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1"/>
              </a:lnSpc>
            </a:pPr>
            <a:r>
              <a:rPr lang="en-US" sz="4922" spc="-147">
                <a:solidFill>
                  <a:srgbClr val="F8F4F2"/>
                </a:solidFill>
                <a:latin typeface="Lexend Deca"/>
                <a:ea typeface="Lexend Deca"/>
                <a:cs typeface="Lexend Deca"/>
                <a:sym typeface="Lexend Deca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35024" y="6675500"/>
            <a:ext cx="2761488" cy="46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spc="-81" b="true">
                <a:solidFill>
                  <a:srgbClr val="F47A4F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Gemeinsam lesen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35024" y="7288678"/>
            <a:ext cx="2962656" cy="1657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554" spc="-51" b="true">
                <a:solidFill>
                  <a:srgbClr val="4B4B4B"/>
                </a:solidFill>
                <a:latin typeface="Barlow Medium"/>
                <a:ea typeface="Barlow Medium"/>
                <a:cs typeface="Barlow Medium"/>
                <a:sym typeface="Barlow Medium"/>
              </a:rPr>
              <a:t>Wir lesen eine kurze Geschichte aus zwei unterschiedlichen Sichtweisen.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654842" y="7280704"/>
            <a:ext cx="1104718" cy="655919"/>
          </a:xfrm>
          <a:custGeom>
            <a:avLst/>
            <a:gdLst/>
            <a:ahLst/>
            <a:cxnLst/>
            <a:rect r="r" b="b" t="t" l="l"/>
            <a:pathLst>
              <a:path h="655919" w="1104718">
                <a:moveTo>
                  <a:pt x="0" y="0"/>
                </a:moveTo>
                <a:lnTo>
                  <a:pt x="1104718" y="0"/>
                </a:lnTo>
                <a:lnTo>
                  <a:pt x="110471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748622" y="5783021"/>
            <a:ext cx="5009512" cy="3869923"/>
          </a:xfrm>
          <a:custGeom>
            <a:avLst/>
            <a:gdLst/>
            <a:ahLst/>
            <a:cxnLst/>
            <a:rect r="r" b="b" t="t" l="l"/>
            <a:pathLst>
              <a:path h="3869923" w="5009512">
                <a:moveTo>
                  <a:pt x="0" y="0"/>
                </a:moveTo>
                <a:lnTo>
                  <a:pt x="5009512" y="0"/>
                </a:lnTo>
                <a:lnTo>
                  <a:pt x="5009512" y="3869924"/>
                </a:lnTo>
                <a:lnTo>
                  <a:pt x="0" y="38699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748622" y="5356674"/>
            <a:ext cx="1312536" cy="1082267"/>
          </a:xfrm>
          <a:custGeom>
            <a:avLst/>
            <a:gdLst/>
            <a:ahLst/>
            <a:cxnLst/>
            <a:rect r="r" b="b" t="t" l="l"/>
            <a:pathLst>
              <a:path h="1082267" w="1312536">
                <a:moveTo>
                  <a:pt x="0" y="0"/>
                </a:moveTo>
                <a:lnTo>
                  <a:pt x="1312536" y="0"/>
                </a:lnTo>
                <a:lnTo>
                  <a:pt x="131253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949440" y="5411312"/>
            <a:ext cx="731520" cy="871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 spc="-152">
                <a:solidFill>
                  <a:srgbClr val="F8F4F2"/>
                </a:solidFill>
                <a:latin typeface="Lexend Deca"/>
                <a:ea typeface="Lexend Deca"/>
                <a:cs typeface="Lexend Deca"/>
                <a:sym typeface="Lexend Deca"/>
              </a:rPr>
              <a:t>02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60336" y="6675500"/>
            <a:ext cx="3694176" cy="46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spc="-81" b="true">
                <a:solidFill>
                  <a:srgbClr val="499FA2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In Gruppen reflektieren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260336" y="7290645"/>
            <a:ext cx="3584448" cy="1242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554" spc="-51" b="true">
                <a:solidFill>
                  <a:srgbClr val="4B4B4B"/>
                </a:solidFill>
                <a:latin typeface="Barlow Medium"/>
                <a:ea typeface="Barlow Medium"/>
                <a:cs typeface="Barlow Medium"/>
                <a:sym typeface="Barlow Medium"/>
              </a:rPr>
              <a:t>Was ist schiefgelaufen? Was hätte anders laufen können?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528440" y="7280704"/>
            <a:ext cx="1104718" cy="655919"/>
          </a:xfrm>
          <a:custGeom>
            <a:avLst/>
            <a:gdLst/>
            <a:ahLst/>
            <a:cxnLst/>
            <a:rect r="r" b="b" t="t" l="l"/>
            <a:pathLst>
              <a:path h="655919" w="1104718">
                <a:moveTo>
                  <a:pt x="0" y="0"/>
                </a:moveTo>
                <a:lnTo>
                  <a:pt x="1104718" y="0"/>
                </a:lnTo>
                <a:lnTo>
                  <a:pt x="110471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622220" y="5783021"/>
            <a:ext cx="5020450" cy="3869923"/>
          </a:xfrm>
          <a:custGeom>
            <a:avLst/>
            <a:gdLst/>
            <a:ahLst/>
            <a:cxnLst/>
            <a:rect r="r" b="b" t="t" l="l"/>
            <a:pathLst>
              <a:path h="3869923" w="5020450">
                <a:moveTo>
                  <a:pt x="0" y="0"/>
                </a:moveTo>
                <a:lnTo>
                  <a:pt x="5020450" y="0"/>
                </a:lnTo>
                <a:lnTo>
                  <a:pt x="5020450" y="3869924"/>
                </a:lnTo>
                <a:lnTo>
                  <a:pt x="0" y="386992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622220" y="5356674"/>
            <a:ext cx="1312536" cy="1082267"/>
          </a:xfrm>
          <a:custGeom>
            <a:avLst/>
            <a:gdLst/>
            <a:ahLst/>
            <a:cxnLst/>
            <a:rect r="r" b="b" t="t" l="l"/>
            <a:pathLst>
              <a:path h="1082267" w="1312536">
                <a:moveTo>
                  <a:pt x="0" y="0"/>
                </a:moveTo>
                <a:lnTo>
                  <a:pt x="1312536" y="0"/>
                </a:lnTo>
                <a:lnTo>
                  <a:pt x="131253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2838176" y="5411312"/>
            <a:ext cx="749808" cy="871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 spc="-152">
                <a:solidFill>
                  <a:srgbClr val="F8F4F2"/>
                </a:solidFill>
                <a:latin typeface="Lexend Deca"/>
                <a:ea typeface="Lexend Deca"/>
                <a:cs typeface="Lexend Deca"/>
                <a:sym typeface="Lexend Deca"/>
              </a:rPr>
              <a:t>03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167360" y="6675500"/>
            <a:ext cx="3749040" cy="46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 spc="-81" b="true">
                <a:solidFill>
                  <a:srgbClr val="F4A030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Im Plenum austauschen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67360" y="7290645"/>
            <a:ext cx="4096512" cy="1242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0"/>
              </a:lnSpc>
            </a:pPr>
            <a:r>
              <a:rPr lang="en-US" sz="2554" spc="-51" b="true">
                <a:solidFill>
                  <a:srgbClr val="4B4B4B"/>
                </a:solidFill>
                <a:latin typeface="Barlow Medium"/>
                <a:ea typeface="Barlow Medium"/>
                <a:cs typeface="Barlow Medium"/>
                <a:sym typeface="Barlow Medium"/>
              </a:rPr>
              <a:t>Wir teilen unsere Gedanken und verstehen verschiedene Perspektiven besser.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4400" y="1232617"/>
            <a:ext cx="8887968" cy="2315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82"/>
              </a:lnSpc>
            </a:pPr>
            <a:r>
              <a:rPr lang="en-US" sz="8882" spc="-266" b="true">
                <a:solidFill>
                  <a:srgbClr val="F47A4F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Arbeitsphase 1: </a:t>
            </a:r>
            <a:r>
              <a:rPr lang="en-US" sz="8882" spc="-266" b="true">
                <a:solidFill>
                  <a:srgbClr val="499FA2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Zwei Perspektiven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89330" y="0"/>
            <a:ext cx="8498670" cy="10287000"/>
          </a:xfrm>
          <a:custGeom>
            <a:avLst/>
            <a:gdLst/>
            <a:ahLst/>
            <a:cxnLst/>
            <a:rect r="r" b="b" t="t" l="l"/>
            <a:pathLst>
              <a:path h="10287000" w="8498670">
                <a:moveTo>
                  <a:pt x="0" y="0"/>
                </a:moveTo>
                <a:lnTo>
                  <a:pt x="8498670" y="0"/>
                </a:lnTo>
                <a:lnTo>
                  <a:pt x="84986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08086" y="3214004"/>
            <a:ext cx="6540804" cy="6001661"/>
          </a:xfrm>
          <a:custGeom>
            <a:avLst/>
            <a:gdLst/>
            <a:ahLst/>
            <a:cxnLst/>
            <a:rect r="r" b="b" t="t" l="l"/>
            <a:pathLst>
              <a:path h="6001661" w="6540804">
                <a:moveTo>
                  <a:pt x="0" y="0"/>
                </a:moveTo>
                <a:lnTo>
                  <a:pt x="6540804" y="0"/>
                </a:lnTo>
                <a:lnTo>
                  <a:pt x="6540804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5330" y="3640352"/>
            <a:ext cx="1323474" cy="218640"/>
          </a:xfrm>
          <a:custGeom>
            <a:avLst/>
            <a:gdLst/>
            <a:ahLst/>
            <a:cxnLst/>
            <a:rect r="r" b="b" t="t" l="l"/>
            <a:pathLst>
              <a:path h="218640" w="1323474">
                <a:moveTo>
                  <a:pt x="0" y="0"/>
                </a:moveTo>
                <a:lnTo>
                  <a:pt x="1323474" y="0"/>
                </a:lnTo>
                <a:lnTo>
                  <a:pt x="132347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77824" y="4296675"/>
            <a:ext cx="5705856" cy="808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Ordnet Situationskärtchen den Kategorien „früher“ und „heute“ zu.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77824" y="5572263"/>
            <a:ext cx="5559552" cy="808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Diskutiert, wie sich Rollenbilder</a:t>
            </a:r>
          </a:p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im Laufe der Zeit verändert haben.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7824" y="6861637"/>
            <a:ext cx="6949440" cy="1213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Bezieht Artikel 3 Absatz 2</a:t>
            </a:r>
          </a:p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des Grundgesetzes mit ein: </a:t>
            </a:r>
            <a:r>
              <a:rPr lang="en-US" sz="2723" b="true">
                <a:solidFill>
                  <a:srgbClr val="429393"/>
                </a:solidFill>
                <a:latin typeface="Barlow Medium"/>
                <a:ea typeface="Barlow Medium"/>
                <a:cs typeface="Barlow Medium"/>
                <a:sym typeface="Barlow Medium"/>
              </a:rPr>
              <a:t>„Männer und Frauen sind gleichberechtigt.“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7824" y="8546852"/>
            <a:ext cx="8156448" cy="404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68"/>
              </a:lnSpc>
            </a:pPr>
            <a:r>
              <a:rPr lang="en-US" sz="2723" b="true">
                <a:solidFill>
                  <a:srgbClr val="444444"/>
                </a:solidFill>
                <a:latin typeface="Barlow Medium"/>
                <a:ea typeface="Barlow Medium"/>
                <a:cs typeface="Barlow Medium"/>
                <a:sym typeface="Barlow Medium"/>
              </a:rPr>
              <a:t>Führt das Gespräch respektvoll und wertschätzend.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268976" y="5138034"/>
            <a:ext cx="3270402" cy="2153601"/>
          </a:xfrm>
          <a:custGeom>
            <a:avLst/>
            <a:gdLst/>
            <a:ahLst/>
            <a:cxnLst/>
            <a:rect r="r" b="b" t="t" l="l"/>
            <a:pathLst>
              <a:path h="2153601" w="3270402">
                <a:moveTo>
                  <a:pt x="0" y="0"/>
                </a:moveTo>
                <a:lnTo>
                  <a:pt x="3270402" y="0"/>
                </a:lnTo>
                <a:lnTo>
                  <a:pt x="327040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01866" y="5783021"/>
            <a:ext cx="3489158" cy="863627"/>
          </a:xfrm>
          <a:custGeom>
            <a:avLst/>
            <a:gdLst/>
            <a:ahLst/>
            <a:cxnLst/>
            <a:rect r="r" b="b" t="t" l="l"/>
            <a:pathLst>
              <a:path h="863627" w="3489158">
                <a:moveTo>
                  <a:pt x="0" y="0"/>
                </a:moveTo>
                <a:lnTo>
                  <a:pt x="3489158" y="0"/>
                </a:lnTo>
                <a:lnTo>
                  <a:pt x="3489158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580086" y="5138034"/>
            <a:ext cx="3062584" cy="2153601"/>
          </a:xfrm>
          <a:custGeom>
            <a:avLst/>
            <a:gdLst/>
            <a:ahLst/>
            <a:cxnLst/>
            <a:rect r="r" b="b" t="t" l="l"/>
            <a:pathLst>
              <a:path h="2153601" w="3062584">
                <a:moveTo>
                  <a:pt x="0" y="0"/>
                </a:moveTo>
                <a:lnTo>
                  <a:pt x="3062584" y="0"/>
                </a:lnTo>
                <a:lnTo>
                  <a:pt x="306258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485632" y="5738214"/>
            <a:ext cx="2889504" cy="82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06"/>
              </a:lnSpc>
            </a:pPr>
            <a:r>
              <a:rPr lang="en-US" sz="479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FRÜHER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703552" y="5738214"/>
            <a:ext cx="2670048" cy="824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06"/>
              </a:lnSpc>
            </a:pPr>
            <a:r>
              <a:rPr lang="en-US" sz="479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HEUTE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77824" y="992801"/>
            <a:ext cx="10186416" cy="2227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74"/>
              </a:lnSpc>
            </a:pPr>
            <a:r>
              <a:rPr lang="en-US" sz="8749" spc="-262" b="true">
                <a:solidFill>
                  <a:srgbClr val="F47A4F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Arbeitsphase 2: </a:t>
            </a:r>
            <a:r>
              <a:rPr lang="en-US" sz="8749" spc="-262" b="true">
                <a:solidFill>
                  <a:srgbClr val="429393"/>
                </a:solidFill>
                <a:latin typeface="Barlow Ultra-Bold"/>
                <a:ea typeface="Barlow Ultra-Bold"/>
                <a:cs typeface="Barlow Ultra-Bold"/>
                <a:sym typeface="Barlow Ultra-Bold"/>
              </a:rPr>
              <a:t>Rollenbilder-Zeitreise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45598" y="0"/>
            <a:ext cx="3270402" cy="5148966"/>
          </a:xfrm>
          <a:custGeom>
            <a:avLst/>
            <a:gdLst/>
            <a:ahLst/>
            <a:cxnLst/>
            <a:rect r="r" b="b" t="t" l="l"/>
            <a:pathLst>
              <a:path h="5148966" w="3270402">
                <a:moveTo>
                  <a:pt x="0" y="0"/>
                </a:moveTo>
                <a:lnTo>
                  <a:pt x="3270402" y="0"/>
                </a:lnTo>
                <a:lnTo>
                  <a:pt x="3270402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0"/>
            <a:ext cx="9144000" cy="9860652"/>
          </a:xfrm>
          <a:custGeom>
            <a:avLst/>
            <a:gdLst/>
            <a:ahLst/>
            <a:cxnLst/>
            <a:rect r="r" b="b" t="t" l="l"/>
            <a:pathLst>
              <a:path h="9860652" w="9144000">
                <a:moveTo>
                  <a:pt x="0" y="0"/>
                </a:moveTo>
                <a:lnTo>
                  <a:pt x="9144000" y="0"/>
                </a:lnTo>
                <a:lnTo>
                  <a:pt x="9144000" y="9860652"/>
                </a:lnTo>
                <a:lnTo>
                  <a:pt x="0" y="98606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26842" y="8352038"/>
            <a:ext cx="8061158" cy="1934962"/>
          </a:xfrm>
          <a:custGeom>
            <a:avLst/>
            <a:gdLst/>
            <a:ahLst/>
            <a:cxnLst/>
            <a:rect r="r" b="b" t="t" l="l"/>
            <a:pathLst>
              <a:path h="1934962" w="8061158">
                <a:moveTo>
                  <a:pt x="0" y="0"/>
                </a:moveTo>
                <a:lnTo>
                  <a:pt x="8061158" y="0"/>
                </a:lnTo>
                <a:lnTo>
                  <a:pt x="8061158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03464" y="2569017"/>
            <a:ext cx="5457962" cy="4503979"/>
          </a:xfrm>
          <a:custGeom>
            <a:avLst/>
            <a:gdLst/>
            <a:ahLst/>
            <a:cxnLst/>
            <a:rect r="r" b="b" t="t" l="l"/>
            <a:pathLst>
              <a:path h="4503979" w="5457962">
                <a:moveTo>
                  <a:pt x="0" y="0"/>
                </a:moveTo>
                <a:lnTo>
                  <a:pt x="5457962" y="0"/>
                </a:lnTo>
                <a:lnTo>
                  <a:pt x="5457962" y="4503979"/>
                </a:lnTo>
                <a:lnTo>
                  <a:pt x="0" y="45039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83110" y="4493047"/>
            <a:ext cx="4364182" cy="3651284"/>
          </a:xfrm>
          <a:custGeom>
            <a:avLst/>
            <a:gdLst/>
            <a:ahLst/>
            <a:cxnLst/>
            <a:rect r="r" b="b" t="t" l="l"/>
            <a:pathLst>
              <a:path h="3651284" w="4364182">
                <a:moveTo>
                  <a:pt x="0" y="0"/>
                </a:moveTo>
                <a:lnTo>
                  <a:pt x="4364182" y="0"/>
                </a:lnTo>
                <a:lnTo>
                  <a:pt x="4364182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96112" y="1192004"/>
            <a:ext cx="5303520" cy="1299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4"/>
              </a:lnSpc>
            </a:pPr>
            <a:r>
              <a:rPr lang="en-US" sz="8495" spc="-424" b="true">
                <a:solidFill>
                  <a:srgbClr val="F38151"/>
                </a:solidFill>
                <a:latin typeface="Barlow Heavy"/>
                <a:ea typeface="Barlow Heavy"/>
                <a:cs typeface="Barlow Heavy"/>
                <a:sym typeface="Barlow Heavy"/>
              </a:rPr>
              <a:t>Diskussion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64086" y="2995365"/>
            <a:ext cx="1104718" cy="229572"/>
          </a:xfrm>
          <a:custGeom>
            <a:avLst/>
            <a:gdLst/>
            <a:ahLst/>
            <a:cxnLst/>
            <a:rect r="r" b="b" t="t" l="l"/>
            <a:pathLst>
              <a:path h="229572" w="1104718">
                <a:moveTo>
                  <a:pt x="0" y="0"/>
                </a:moveTo>
                <a:lnTo>
                  <a:pt x="1104718" y="0"/>
                </a:lnTo>
                <a:lnTo>
                  <a:pt x="1104718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96112" y="3697160"/>
            <a:ext cx="7132320" cy="55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15"/>
              </a:lnSpc>
            </a:pPr>
            <a:r>
              <a:rPr lang="en-US" sz="3679" spc="-183">
                <a:solidFill>
                  <a:srgbClr val="47999F"/>
                </a:solidFill>
                <a:latin typeface="Lexend Deca"/>
                <a:ea typeface="Lexend Deca"/>
                <a:cs typeface="Lexend Deca"/>
                <a:sym typeface="Lexend Deca"/>
              </a:rPr>
              <a:t>Unterschiedliche Erwartungen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45273" y="9319519"/>
            <a:ext cx="4801694" cy="874559"/>
          </a:xfrm>
          <a:custGeom>
            <a:avLst/>
            <a:gdLst/>
            <a:ahLst/>
            <a:cxnLst/>
            <a:rect r="r" b="b" t="t" l="l"/>
            <a:pathLst>
              <a:path h="874559" w="4801694">
                <a:moveTo>
                  <a:pt x="0" y="0"/>
                </a:moveTo>
                <a:lnTo>
                  <a:pt x="4801694" y="0"/>
                </a:lnTo>
                <a:lnTo>
                  <a:pt x="480169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25296" y="9523168"/>
            <a:ext cx="4041648" cy="457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3"/>
              </a:lnSpc>
            </a:pPr>
            <a:r>
              <a:rPr lang="en-US" b="true" sz="2978" spc="-148">
                <a:solidFill>
                  <a:srgbClr val="FFFFFF"/>
                </a:solidFill>
                <a:latin typeface="Barlow Heavy"/>
                <a:ea typeface="Barlow Heavy"/>
                <a:cs typeface="Barlow Heavy"/>
                <a:sym typeface="Barlow Heavy"/>
              </a:rPr>
              <a:t>ZEIT: CA. 20 MINUTEN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96112" y="4845644"/>
            <a:ext cx="9549486" cy="38960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9"/>
              </a:lnSpc>
            </a:pPr>
            <a:r>
              <a:rPr lang="en-US" sz="3257">
                <a:solidFill>
                  <a:srgbClr val="444444"/>
                </a:solidFill>
                <a:latin typeface="Barlow"/>
                <a:ea typeface="Barlow"/>
                <a:cs typeface="Barlow"/>
                <a:sym typeface="Barlow"/>
              </a:rPr>
              <a:t>Wir sprechen über Erwartungen an Mädchen und Jungen in Familie und Kultur.</a:t>
            </a:r>
          </a:p>
          <a:p>
            <a:pPr algn="l">
              <a:lnSpc>
                <a:spcPts val="3909"/>
              </a:lnSpc>
            </a:pPr>
          </a:p>
          <a:p>
            <a:pPr algn="l">
              <a:lnSpc>
                <a:spcPts val="3909"/>
              </a:lnSpc>
            </a:pPr>
            <a:r>
              <a:rPr lang="en-US" sz="3257">
                <a:solidFill>
                  <a:srgbClr val="444444"/>
                </a:solidFill>
                <a:latin typeface="Barlow"/>
                <a:ea typeface="Barlow"/>
                <a:cs typeface="Barlow"/>
                <a:sym typeface="Barlow"/>
              </a:rPr>
              <a:t>Wir hören einander zu und bleiben respektvoll.</a:t>
            </a:r>
          </a:p>
          <a:p>
            <a:pPr algn="l">
              <a:lnSpc>
                <a:spcPts val="3909"/>
              </a:lnSpc>
            </a:pPr>
          </a:p>
          <a:p>
            <a:pPr algn="l">
              <a:lnSpc>
                <a:spcPts val="3909"/>
              </a:lnSpc>
            </a:pPr>
            <a:r>
              <a:rPr lang="en-US" sz="3257">
                <a:solidFill>
                  <a:srgbClr val="444444"/>
                </a:solidFill>
                <a:latin typeface="Barlow"/>
                <a:ea typeface="Barlow"/>
                <a:cs typeface="Barlow"/>
                <a:sym typeface="Barlow"/>
              </a:rPr>
              <a:t>Wir bewerten nicht – jede Erfahrung zählt.</a:t>
            </a:r>
          </a:p>
          <a:p>
            <a:pPr algn="l">
              <a:lnSpc>
                <a:spcPts val="3909"/>
              </a:lnSpc>
            </a:pPr>
          </a:p>
          <a:p>
            <a:pPr algn="l">
              <a:lnSpc>
                <a:spcPts val="3909"/>
              </a:lnSpc>
            </a:pPr>
            <a:r>
              <a:rPr lang="en-US" sz="3257">
                <a:solidFill>
                  <a:srgbClr val="444444"/>
                </a:solidFill>
                <a:latin typeface="Barlow"/>
                <a:ea typeface="Barlow"/>
                <a:cs typeface="Barlow"/>
                <a:sym typeface="Barlow"/>
              </a:rPr>
              <a:t>Wir lernen so, Vielfalt besser zu verstehen.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83110" y="0"/>
            <a:ext cx="7404890" cy="10287000"/>
          </a:xfrm>
          <a:custGeom>
            <a:avLst/>
            <a:gdLst/>
            <a:ahLst/>
            <a:cxnLst/>
            <a:rect r="r" b="b" t="t" l="l"/>
            <a:pathLst>
              <a:path h="10287000" w="7404890">
                <a:moveTo>
                  <a:pt x="0" y="0"/>
                </a:moveTo>
                <a:lnTo>
                  <a:pt x="7404890" y="0"/>
                </a:lnTo>
                <a:lnTo>
                  <a:pt x="7404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215955" y="1529385"/>
            <a:ext cx="6759560" cy="7728915"/>
          </a:xfrm>
          <a:custGeom>
            <a:avLst/>
            <a:gdLst/>
            <a:ahLst/>
            <a:cxnLst/>
            <a:rect r="r" b="b" t="t" l="l"/>
            <a:pathLst>
              <a:path h="7728915" w="6759560">
                <a:moveTo>
                  <a:pt x="0" y="0"/>
                </a:moveTo>
                <a:lnTo>
                  <a:pt x="6759560" y="0"/>
                </a:lnTo>
                <a:lnTo>
                  <a:pt x="6759560" y="7728915"/>
                </a:lnTo>
                <a:lnTo>
                  <a:pt x="0" y="77289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819890" y="2600720"/>
            <a:ext cx="6322048" cy="5586245"/>
          </a:xfrm>
          <a:custGeom>
            <a:avLst/>
            <a:gdLst/>
            <a:ahLst/>
            <a:cxnLst/>
            <a:rect r="r" b="b" t="t" l="l"/>
            <a:pathLst>
              <a:path h="5586245" w="6322048">
                <a:moveTo>
                  <a:pt x="0" y="0"/>
                </a:moveTo>
                <a:lnTo>
                  <a:pt x="6322048" y="0"/>
                </a:lnTo>
                <a:lnTo>
                  <a:pt x="6322048" y="5586245"/>
                </a:lnTo>
                <a:lnTo>
                  <a:pt x="0" y="5586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4086" y="3848060"/>
            <a:ext cx="1323474" cy="229572"/>
          </a:xfrm>
          <a:custGeom>
            <a:avLst/>
            <a:gdLst/>
            <a:ahLst/>
            <a:cxnLst/>
            <a:rect r="r" b="b" t="t" l="l"/>
            <a:pathLst>
              <a:path h="229572" w="1323474">
                <a:moveTo>
                  <a:pt x="0" y="0"/>
                </a:moveTo>
                <a:lnTo>
                  <a:pt x="1323474" y="0"/>
                </a:lnTo>
                <a:lnTo>
                  <a:pt x="132347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-334800">
            <a:off x="12775379" y="4156457"/>
            <a:ext cx="4078224" cy="19677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0"/>
              </a:lnSpc>
            </a:pPr>
            <a:r>
              <a:rPr lang="en-US" sz="4325">
                <a:solidFill>
                  <a:srgbClr val="17A2A2"/>
                </a:solidFill>
                <a:latin typeface="Lexend Deca"/>
                <a:ea typeface="Lexend Deca"/>
                <a:cs typeface="Lexend Deca"/>
                <a:sym typeface="Lexend Deca"/>
              </a:rPr>
              <a:t>Ich entscheide, was mir guttut. Ich zeige es.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403464" y="7062064"/>
            <a:ext cx="1531292" cy="448211"/>
          </a:xfrm>
          <a:custGeom>
            <a:avLst/>
            <a:gdLst/>
            <a:ahLst/>
            <a:cxnLst/>
            <a:rect r="r" b="b" t="t" l="l"/>
            <a:pathLst>
              <a:path h="448211" w="1531292">
                <a:moveTo>
                  <a:pt x="0" y="0"/>
                </a:moveTo>
                <a:lnTo>
                  <a:pt x="1531292" y="0"/>
                </a:lnTo>
                <a:lnTo>
                  <a:pt x="1531292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77824" y="1443846"/>
            <a:ext cx="8412480" cy="2219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56"/>
              </a:lnSpc>
            </a:pPr>
            <a:r>
              <a:rPr lang="en-US" sz="7869" b="true">
                <a:solidFill>
                  <a:srgbClr val="F47A38"/>
                </a:solidFill>
                <a:latin typeface="Barlow Heavy"/>
                <a:ea typeface="Barlow Heavy"/>
                <a:cs typeface="Barlow Heavy"/>
                <a:sym typeface="Barlow Heavy"/>
              </a:rPr>
              <a:t>Abschluss: </a:t>
            </a:r>
          </a:p>
          <a:p>
            <a:pPr algn="l">
              <a:lnSpc>
                <a:spcPts val="8656"/>
              </a:lnSpc>
            </a:pPr>
            <a:r>
              <a:rPr lang="en-US" sz="7869" b="true">
                <a:solidFill>
                  <a:srgbClr val="379AB4"/>
                </a:solidFill>
                <a:latin typeface="Barlow Heavy"/>
                <a:ea typeface="Barlow Heavy"/>
                <a:cs typeface="Barlow Heavy"/>
                <a:sym typeface="Barlow Heavy"/>
              </a:rPr>
              <a:t>Mein Grenzen-Satz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7824" y="4641371"/>
            <a:ext cx="10823930" cy="4547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7"/>
              </a:lnSpc>
            </a:pPr>
            <a:r>
              <a:rPr lang="en-US" sz="4005" b="true">
                <a:solidFill>
                  <a:srgbClr val="2B4F4D"/>
                </a:solidFill>
                <a:latin typeface="Barlow Medium"/>
                <a:ea typeface="Barlow Medium"/>
                <a:cs typeface="Barlow Medium"/>
                <a:sym typeface="Barlow Medium"/>
              </a:rPr>
              <a:t>Schreibe einen klaren Satz zu „Grenzen setzen“. </a:t>
            </a:r>
          </a:p>
          <a:p>
            <a:pPr algn="l">
              <a:lnSpc>
                <a:spcPts val="5207"/>
              </a:lnSpc>
            </a:pPr>
          </a:p>
          <a:p>
            <a:pPr algn="l">
              <a:lnSpc>
                <a:spcPts val="5207"/>
              </a:lnSpc>
            </a:pPr>
            <a:r>
              <a:rPr lang="en-US" sz="4005" b="true">
                <a:solidFill>
                  <a:srgbClr val="2B4F4D"/>
                </a:solidFill>
                <a:latin typeface="Barlow Medium"/>
                <a:ea typeface="Barlow Medium"/>
                <a:cs typeface="Barlow Medium"/>
                <a:sym typeface="Barlow Medium"/>
              </a:rPr>
              <a:t>Unsere Sätze werden im Klassenzimmer aufgehängt. </a:t>
            </a:r>
          </a:p>
          <a:p>
            <a:pPr algn="l">
              <a:lnSpc>
                <a:spcPts val="5207"/>
              </a:lnSpc>
            </a:pPr>
          </a:p>
          <a:p>
            <a:pPr algn="l">
              <a:lnSpc>
                <a:spcPts val="5207"/>
              </a:lnSpc>
            </a:pPr>
            <a:r>
              <a:rPr lang="en-US" sz="4005" b="true">
                <a:solidFill>
                  <a:srgbClr val="2B4F4D"/>
                </a:solidFill>
                <a:latin typeface="Barlow Medium"/>
                <a:ea typeface="Barlow Medium"/>
                <a:cs typeface="Barlow Medium"/>
                <a:sym typeface="Barlow Medium"/>
              </a:rPr>
              <a:t>So machen wir Grenzen sichtbar und zeigen: Respekt beginnt bei mir und dir.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36086" y="6635716"/>
            <a:ext cx="10894048" cy="3651284"/>
          </a:xfrm>
          <a:custGeom>
            <a:avLst/>
            <a:gdLst/>
            <a:ahLst/>
            <a:cxnLst/>
            <a:rect r="r" b="b" t="t" l="l"/>
            <a:pathLst>
              <a:path h="3651284" w="10894048">
                <a:moveTo>
                  <a:pt x="0" y="0"/>
                </a:moveTo>
                <a:lnTo>
                  <a:pt x="10894048" y="0"/>
                </a:lnTo>
                <a:lnTo>
                  <a:pt x="10894048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361330" y="2350377"/>
            <a:ext cx="3926670" cy="7936623"/>
          </a:xfrm>
          <a:custGeom>
            <a:avLst/>
            <a:gdLst/>
            <a:ahLst/>
            <a:cxnLst/>
            <a:rect r="r" b="b" t="t" l="l"/>
            <a:pathLst>
              <a:path h="7936623" w="3926670">
                <a:moveTo>
                  <a:pt x="0" y="0"/>
                </a:moveTo>
                <a:lnTo>
                  <a:pt x="3926670" y="0"/>
                </a:lnTo>
                <a:lnTo>
                  <a:pt x="3926670" y="7936623"/>
                </a:lnTo>
                <a:lnTo>
                  <a:pt x="0" y="79366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9264" y="3324831"/>
            <a:ext cx="1531292" cy="218640"/>
          </a:xfrm>
          <a:custGeom>
            <a:avLst/>
            <a:gdLst/>
            <a:ahLst/>
            <a:cxnLst/>
            <a:rect r="r" b="b" t="t" l="l"/>
            <a:pathLst>
              <a:path h="218640" w="1531292">
                <a:moveTo>
                  <a:pt x="0" y="0"/>
                </a:moveTo>
                <a:lnTo>
                  <a:pt x="1531292" y="0"/>
                </a:lnTo>
                <a:lnTo>
                  <a:pt x="1531292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69264" y="3969397"/>
            <a:ext cx="17906485" cy="1477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4419">
                <a:solidFill>
                  <a:srgbClr val="4F5457"/>
                </a:solidFill>
                <a:latin typeface="Lexend Deca"/>
                <a:ea typeface="Lexend Deca"/>
                <a:cs typeface="Lexend Deca"/>
                <a:sym typeface="Lexend Deca"/>
              </a:rPr>
              <a:t>“Respekt beginnt, </a:t>
            </a:r>
          </a:p>
          <a:p>
            <a:pPr algn="l">
              <a:lnSpc>
                <a:spcPts val="5966"/>
              </a:lnSpc>
            </a:pPr>
            <a:r>
              <a:rPr lang="en-US" sz="4419">
                <a:solidFill>
                  <a:srgbClr val="4F5457"/>
                </a:solidFill>
                <a:latin typeface="Lexend Deca"/>
                <a:ea typeface="Lexend Deca"/>
                <a:cs typeface="Lexend Deca"/>
                <a:sym typeface="Lexend Deca"/>
              </a:rPr>
              <a:t>wenn ich meine Grenze kenne und andere sie achten.”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6218833"/>
            <a:ext cx="9670686" cy="1880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5"/>
              </a:lnSpc>
            </a:pPr>
            <a:r>
              <a:rPr lang="en-US" sz="5604">
                <a:solidFill>
                  <a:srgbClr val="42A2A4"/>
                </a:solidFill>
                <a:latin typeface="Lexend Deca"/>
                <a:ea typeface="Lexend Deca"/>
                <a:cs typeface="Lexend Deca"/>
                <a:sym typeface="Lexend Deca"/>
              </a:rPr>
              <a:t>Für mich. Für dich. Für uns. </a:t>
            </a:r>
          </a:p>
          <a:p>
            <a:pPr algn="l">
              <a:lnSpc>
                <a:spcPts val="7565"/>
              </a:lnSpc>
            </a:pPr>
            <a:r>
              <a:rPr lang="en-US" sz="5604">
                <a:solidFill>
                  <a:srgbClr val="F5704B"/>
                </a:solidFill>
                <a:latin typeface="Lexend Deca"/>
                <a:ea typeface="Lexend Deca"/>
                <a:cs typeface="Lexend Deca"/>
                <a:sym typeface="Lexend Deca"/>
              </a:rPr>
              <a:t>Respekt öffnet den Weg.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9264" y="584704"/>
            <a:ext cx="9509760" cy="26061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27"/>
              </a:lnSpc>
            </a:pPr>
            <a:r>
              <a:rPr lang="en-US" sz="10129" b="true">
                <a:solidFill>
                  <a:srgbClr val="F5704B"/>
                </a:solidFill>
                <a:latin typeface="Barlow Bold"/>
                <a:ea typeface="Barlow Bold"/>
                <a:cs typeface="Barlow Bold"/>
                <a:sym typeface="Barlow Bold"/>
              </a:rPr>
              <a:t>Meine Grenze</a:t>
            </a:r>
          </a:p>
          <a:p>
            <a:pPr algn="l">
              <a:lnSpc>
                <a:spcPts val="10027"/>
              </a:lnSpc>
            </a:pPr>
            <a:r>
              <a:rPr lang="en-US" sz="10129" b="true">
                <a:solidFill>
                  <a:srgbClr val="42A2A4"/>
                </a:solidFill>
                <a:latin typeface="Barlow Bold"/>
                <a:ea typeface="Barlow Bold"/>
                <a:cs typeface="Barlow Bold"/>
                <a:sym typeface="Barlow Bold"/>
              </a:rPr>
              <a:t>ist meine Grenze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DAHWl55etQs</dc:identifier>
  <dcterms:modified xsi:type="dcterms:W3CDTF">2011-08-01T06:04:30Z</dcterms:modified>
  <cp:revision>1</cp:revision>
  <dc:title>Grenzen und Rollenbilder</dc:title>
</cp:coreProperties>
</file>