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Raleway Bold" charset="1" panose="020B0803030101060003"/>
      <p:regular r:id="rId13"/>
    </p:embeddedFont>
    <p:embeddedFont>
      <p:font typeface="Raleway Heavy" charset="1" panose="020B00030301010600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25.png" Type="http://schemas.openxmlformats.org/officeDocument/2006/relationships/image"/><Relationship Id="rId13" Target="../media/image26.png" Type="http://schemas.openxmlformats.org/officeDocument/2006/relationships/image"/><Relationship Id="rId14" Target="../media/image27.png" Type="http://schemas.openxmlformats.org/officeDocument/2006/relationships/image"/><Relationship Id="rId15" Target="../media/image28.png" Type="http://schemas.openxmlformats.org/officeDocument/2006/relationships/image"/><Relationship Id="rId16" Target="../media/image29.png" Type="http://schemas.openxmlformats.org/officeDocument/2006/relationships/image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png" Type="http://schemas.openxmlformats.org/officeDocument/2006/relationships/image"/><Relationship Id="rId12" Target="../media/image53.png" Type="http://schemas.openxmlformats.org/officeDocument/2006/relationships/image"/><Relationship Id="rId13" Target="../media/image54.png" Type="http://schemas.openxmlformats.org/officeDocument/2006/relationships/image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49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Relationship Id="rId6" Target="../media/image59.png" Type="http://schemas.openxmlformats.org/officeDocument/2006/relationships/image"/><Relationship Id="rId7" Target="../media/image60.png" Type="http://schemas.openxmlformats.org/officeDocument/2006/relationships/image"/><Relationship Id="rId8" Target="../media/image6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22220" y="0"/>
            <a:ext cx="5665780" cy="3224936"/>
          </a:xfrm>
          <a:custGeom>
            <a:avLst/>
            <a:gdLst/>
            <a:ahLst/>
            <a:cxnLst/>
            <a:rect r="r" b="b" t="t" l="l"/>
            <a:pathLst>
              <a:path h="3224936" w="5665780">
                <a:moveTo>
                  <a:pt x="0" y="0"/>
                </a:moveTo>
                <a:lnTo>
                  <a:pt x="5665780" y="0"/>
                </a:lnTo>
                <a:lnTo>
                  <a:pt x="566578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17330" y="4919394"/>
            <a:ext cx="13070670" cy="5367606"/>
          </a:xfrm>
          <a:custGeom>
            <a:avLst/>
            <a:gdLst/>
            <a:ahLst/>
            <a:cxnLst/>
            <a:rect r="r" b="b" t="t" l="l"/>
            <a:pathLst>
              <a:path h="5367606" w="13070670">
                <a:moveTo>
                  <a:pt x="0" y="0"/>
                </a:moveTo>
                <a:lnTo>
                  <a:pt x="13070670" y="0"/>
                </a:lnTo>
                <a:lnTo>
                  <a:pt x="13070670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925691"/>
            <a:ext cx="3489158" cy="2361309"/>
          </a:xfrm>
          <a:custGeom>
            <a:avLst/>
            <a:gdLst/>
            <a:ahLst/>
            <a:cxnLst/>
            <a:rect r="r" b="b" t="t" l="l"/>
            <a:pathLst>
              <a:path h="2361309" w="3489158">
                <a:moveTo>
                  <a:pt x="0" y="0"/>
                </a:moveTo>
                <a:lnTo>
                  <a:pt x="3489158" y="0"/>
                </a:lnTo>
                <a:lnTo>
                  <a:pt x="3489158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11110" y="1497682"/>
            <a:ext cx="11976890" cy="8789318"/>
          </a:xfrm>
          <a:custGeom>
            <a:avLst/>
            <a:gdLst/>
            <a:ahLst/>
            <a:cxnLst/>
            <a:rect r="r" b="b" t="t" l="l"/>
            <a:pathLst>
              <a:path h="8789318" w="11976890">
                <a:moveTo>
                  <a:pt x="0" y="0"/>
                </a:moveTo>
                <a:lnTo>
                  <a:pt x="11976890" y="0"/>
                </a:lnTo>
                <a:lnTo>
                  <a:pt x="11976890" y="8789318"/>
                </a:lnTo>
                <a:lnTo>
                  <a:pt x="0" y="87893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77824" y="2414964"/>
            <a:ext cx="9015984" cy="1450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11"/>
              </a:lnSpc>
            </a:pPr>
            <a:r>
              <a:rPr lang="en-US" sz="10811" spc="-216" b="true">
                <a:solidFill>
                  <a:srgbClr val="002347"/>
                </a:solidFill>
                <a:latin typeface="Raleway Bold"/>
                <a:ea typeface="Raleway Bold"/>
                <a:cs typeface="Raleway Bold"/>
                <a:sym typeface="Raleway Bold"/>
              </a:rPr>
              <a:t>Partnerschaft: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7824" y="3919296"/>
            <a:ext cx="8887968" cy="2354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9940" spc="-198" b="true">
                <a:solidFill>
                  <a:srgbClr val="FF7958"/>
                </a:solidFill>
                <a:latin typeface="Raleway Bold"/>
                <a:ea typeface="Raleway Bold"/>
                <a:cs typeface="Raleway Bold"/>
                <a:sym typeface="Raleway Bold"/>
              </a:rPr>
              <a:t>Konflikte &amp; Verantwortung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64086" y="6428009"/>
            <a:ext cx="1750048" cy="218640"/>
          </a:xfrm>
          <a:custGeom>
            <a:avLst/>
            <a:gdLst/>
            <a:ahLst/>
            <a:cxnLst/>
            <a:rect r="r" b="b" t="t" l="l"/>
            <a:pathLst>
              <a:path h="218640" w="1750048">
                <a:moveTo>
                  <a:pt x="0" y="0"/>
                </a:moveTo>
                <a:lnTo>
                  <a:pt x="1750048" y="0"/>
                </a:lnTo>
                <a:lnTo>
                  <a:pt x="175004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7824" y="6987182"/>
            <a:ext cx="3840480" cy="654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4249" b="true">
                <a:solidFill>
                  <a:srgbClr val="52999D"/>
                </a:solidFill>
                <a:latin typeface="Raleway Bold"/>
                <a:ea typeface="Raleway Bold"/>
                <a:cs typeface="Raleway Bold"/>
                <a:sym typeface="Raleway Bold"/>
              </a:rPr>
              <a:t>Ethik, 8. Klasse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31292" cy="7717983"/>
          </a:xfrm>
          <a:custGeom>
            <a:avLst/>
            <a:gdLst/>
            <a:ahLst/>
            <a:cxnLst/>
            <a:rect r="r" b="b" t="t" l="l"/>
            <a:pathLst>
              <a:path h="7717983" w="1531292">
                <a:moveTo>
                  <a:pt x="0" y="0"/>
                </a:moveTo>
                <a:lnTo>
                  <a:pt x="1531292" y="0"/>
                </a:lnTo>
                <a:lnTo>
                  <a:pt x="1531292" y="7717983"/>
                </a:lnTo>
                <a:lnTo>
                  <a:pt x="0" y="7717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83110" y="1924030"/>
            <a:ext cx="7404890" cy="7291635"/>
          </a:xfrm>
          <a:custGeom>
            <a:avLst/>
            <a:gdLst/>
            <a:ahLst/>
            <a:cxnLst/>
            <a:rect r="r" b="b" t="t" l="l"/>
            <a:pathLst>
              <a:path h="7291635" w="7404890">
                <a:moveTo>
                  <a:pt x="0" y="0"/>
                </a:moveTo>
                <a:lnTo>
                  <a:pt x="7404890" y="0"/>
                </a:lnTo>
                <a:lnTo>
                  <a:pt x="7404890" y="7291635"/>
                </a:lnTo>
                <a:lnTo>
                  <a:pt x="0" y="7291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57866" y="1001606"/>
            <a:ext cx="10798189" cy="922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2"/>
              </a:lnSpc>
            </a:pPr>
            <a:r>
              <a:rPr lang="en-US" sz="5309" b="true">
                <a:solidFill>
                  <a:srgbClr val="48A8B0"/>
                </a:solidFill>
                <a:latin typeface="Raleway Bold"/>
                <a:ea typeface="Raleway Bold"/>
                <a:cs typeface="Raleway Bold"/>
                <a:sym typeface="Raleway Bold"/>
              </a:rPr>
              <a:t>Zwei Sätze. Eure Einschätzung.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957866" y="2776725"/>
            <a:ext cx="8717426" cy="1945894"/>
          </a:xfrm>
          <a:custGeom>
            <a:avLst/>
            <a:gdLst/>
            <a:ahLst/>
            <a:cxnLst/>
            <a:rect r="r" b="b" t="t" l="l"/>
            <a:pathLst>
              <a:path h="1945894" w="8717426">
                <a:moveTo>
                  <a:pt x="0" y="0"/>
                </a:moveTo>
                <a:lnTo>
                  <a:pt x="8717426" y="0"/>
                </a:lnTo>
                <a:lnTo>
                  <a:pt x="8717426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98064" y="3268543"/>
            <a:ext cx="5065776" cy="100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„Du denkst nur an dich und meine Gefühle sind dir egal!“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957866" y="4711687"/>
            <a:ext cx="8717426" cy="2361309"/>
          </a:xfrm>
          <a:custGeom>
            <a:avLst/>
            <a:gdLst/>
            <a:ahLst/>
            <a:cxnLst/>
            <a:rect r="r" b="b" t="t" l="l"/>
            <a:pathLst>
              <a:path h="2361309" w="8717426">
                <a:moveTo>
                  <a:pt x="0" y="0"/>
                </a:moveTo>
                <a:lnTo>
                  <a:pt x="8717426" y="0"/>
                </a:lnTo>
                <a:lnTo>
                  <a:pt x="8717426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798064" y="5135990"/>
            <a:ext cx="5065776" cy="1470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2"/>
              </a:lnSpc>
            </a:pPr>
            <a:r>
              <a:rPr lang="en-US" sz="2823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„Immer muss ich mich für alles rechtfertigen – so kann ich das nicht mehr!“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48256" y="7281506"/>
            <a:ext cx="2779776" cy="750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1"/>
              </a:lnSpc>
            </a:pPr>
            <a:r>
              <a:rPr lang="en-US" sz="4372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Glaubt ihr: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664354" y="426348"/>
            <a:ext cx="4364182" cy="8789318"/>
          </a:xfrm>
          <a:custGeom>
            <a:avLst/>
            <a:gdLst/>
            <a:ahLst/>
            <a:cxnLst/>
            <a:rect r="r" b="b" t="t" l="l"/>
            <a:pathLst>
              <a:path h="8789318" w="4364182">
                <a:moveTo>
                  <a:pt x="0" y="0"/>
                </a:moveTo>
                <a:lnTo>
                  <a:pt x="4364182" y="0"/>
                </a:lnTo>
                <a:lnTo>
                  <a:pt x="4364182" y="8789317"/>
                </a:lnTo>
                <a:lnTo>
                  <a:pt x="0" y="87893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580086" y="1705390"/>
            <a:ext cx="3500096" cy="7510275"/>
          </a:xfrm>
          <a:custGeom>
            <a:avLst/>
            <a:gdLst/>
            <a:ahLst/>
            <a:cxnLst/>
            <a:rect r="r" b="b" t="t" l="l"/>
            <a:pathLst>
              <a:path h="7510275" w="3500096">
                <a:moveTo>
                  <a:pt x="0" y="0"/>
                </a:moveTo>
                <a:lnTo>
                  <a:pt x="3500096" y="0"/>
                </a:lnTo>
                <a:lnTo>
                  <a:pt x="3500096" y="7510275"/>
                </a:lnTo>
                <a:lnTo>
                  <a:pt x="0" y="75102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8997026"/>
            <a:ext cx="18288000" cy="1289974"/>
          </a:xfrm>
          <a:custGeom>
            <a:avLst/>
            <a:gdLst/>
            <a:ahLst/>
            <a:cxnLst/>
            <a:rect r="r" b="b" t="t" l="l"/>
            <a:pathLst>
              <a:path h="1289974" w="18288000">
                <a:moveTo>
                  <a:pt x="0" y="0"/>
                </a:moveTo>
                <a:lnTo>
                  <a:pt x="18288000" y="0"/>
                </a:lnTo>
                <a:lnTo>
                  <a:pt x="1828800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048256" y="9311559"/>
            <a:ext cx="8796528" cy="506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Zeigt spontan: Daumen hoch oder Daumen runter!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48256" y="8001596"/>
            <a:ext cx="4974336" cy="750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1"/>
              </a:lnSpc>
            </a:pPr>
            <a:r>
              <a:rPr lang="en-US" sz="4372" b="true">
                <a:solidFill>
                  <a:srgbClr val="FF7954"/>
                </a:solidFill>
                <a:latin typeface="Raleway Bold"/>
                <a:ea typeface="Raleway Bold"/>
                <a:cs typeface="Raleway Bold"/>
                <a:sym typeface="Raleway Bold"/>
              </a:rPr>
              <a:t>Eskaliert der Streit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95744" y="7987784"/>
            <a:ext cx="1335024" cy="769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51"/>
              </a:lnSpc>
            </a:pPr>
            <a:r>
              <a:rPr lang="en-US" sz="4465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oder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558784" y="8006505"/>
            <a:ext cx="2212848" cy="73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 b="true">
                <a:solidFill>
                  <a:srgbClr val="48A8B0"/>
                </a:solidFill>
                <a:latin typeface="Raleway Bold"/>
                <a:ea typeface="Raleway Bold"/>
                <a:cs typeface="Raleway Bold"/>
                <a:sym typeface="Raleway Bold"/>
              </a:rPr>
              <a:t>beruhigt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936224" y="8001989"/>
            <a:ext cx="2048256" cy="750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4"/>
              </a:lnSpc>
            </a:pPr>
            <a:r>
              <a:rPr lang="en-US" sz="4403" b="true">
                <a:solidFill>
                  <a:srgbClr val="003356"/>
                </a:solidFill>
                <a:latin typeface="Raleway Bold"/>
                <a:ea typeface="Raleway Bold"/>
                <a:cs typeface="Raleway Bold"/>
                <a:sym typeface="Raleway Bold"/>
              </a:rPr>
              <a:t>er sich?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31292" cy="7717983"/>
          </a:xfrm>
          <a:custGeom>
            <a:avLst/>
            <a:gdLst/>
            <a:ahLst/>
            <a:cxnLst/>
            <a:rect r="r" b="b" t="t" l="l"/>
            <a:pathLst>
              <a:path h="7717983" w="1531292">
                <a:moveTo>
                  <a:pt x="0" y="0"/>
                </a:moveTo>
                <a:lnTo>
                  <a:pt x="1531292" y="0"/>
                </a:lnTo>
                <a:lnTo>
                  <a:pt x="1531292" y="7717983"/>
                </a:lnTo>
                <a:lnTo>
                  <a:pt x="0" y="7717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747196" y="1071335"/>
            <a:ext cx="6540804" cy="5793953"/>
          </a:xfrm>
          <a:custGeom>
            <a:avLst/>
            <a:gdLst/>
            <a:ahLst/>
            <a:cxnLst/>
            <a:rect r="r" b="b" t="t" l="l"/>
            <a:pathLst>
              <a:path h="5793953" w="6540804">
                <a:moveTo>
                  <a:pt x="0" y="0"/>
                </a:moveTo>
                <a:lnTo>
                  <a:pt x="6540804" y="0"/>
                </a:lnTo>
                <a:lnTo>
                  <a:pt x="6540804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51818" y="1924030"/>
            <a:ext cx="8936182" cy="8362970"/>
          </a:xfrm>
          <a:custGeom>
            <a:avLst/>
            <a:gdLst/>
            <a:ahLst/>
            <a:cxnLst/>
            <a:rect r="r" b="b" t="t" l="l"/>
            <a:pathLst>
              <a:path h="8362970" w="8936182">
                <a:moveTo>
                  <a:pt x="0" y="0"/>
                </a:moveTo>
                <a:lnTo>
                  <a:pt x="8936182" y="0"/>
                </a:lnTo>
                <a:lnTo>
                  <a:pt x="8936182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48256" y="566861"/>
            <a:ext cx="7168896" cy="1285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2"/>
              </a:lnSpc>
            </a:pPr>
            <a:r>
              <a:rPr lang="en-US" sz="7466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Arbeitsphase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48256" y="1855339"/>
            <a:ext cx="6858000" cy="637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679" b="true">
                <a:solidFill>
                  <a:srgbClr val="349698"/>
                </a:solidFill>
                <a:latin typeface="Raleway Bold"/>
                <a:ea typeface="Raleway Bold"/>
                <a:cs typeface="Raleway Bold"/>
                <a:sym typeface="Raleway Bold"/>
              </a:rPr>
              <a:t>Schreibt den Konflikt weiter.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957866" y="3214004"/>
            <a:ext cx="7623646" cy="1508614"/>
          </a:xfrm>
          <a:custGeom>
            <a:avLst/>
            <a:gdLst/>
            <a:ahLst/>
            <a:cxnLst/>
            <a:rect r="r" b="b" t="t" l="l"/>
            <a:pathLst>
              <a:path h="1508614" w="7623646">
                <a:moveTo>
                  <a:pt x="0" y="0"/>
                </a:moveTo>
                <a:lnTo>
                  <a:pt x="7623646" y="0"/>
                </a:lnTo>
                <a:lnTo>
                  <a:pt x="762364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9152" y="3414880"/>
            <a:ext cx="768096" cy="863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7"/>
              </a:lnSpc>
            </a:pPr>
            <a:r>
              <a:rPr lang="en-US" sz="5012" b="true">
                <a:solidFill>
                  <a:srgbClr val="FF7F55"/>
                </a:solidFill>
                <a:latin typeface="Raleway Bold"/>
                <a:ea typeface="Raleway Bold"/>
                <a:cs typeface="Raleway Bold"/>
                <a:sym typeface="Raleway Bold"/>
              </a:rPr>
              <a:t>01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259464" y="3421712"/>
            <a:ext cx="229694" cy="874559"/>
          </a:xfrm>
          <a:custGeom>
            <a:avLst/>
            <a:gdLst/>
            <a:ahLst/>
            <a:cxnLst/>
            <a:rect r="r" b="b" t="t" l="l"/>
            <a:pathLst>
              <a:path h="874559" w="229694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75888" y="3482193"/>
            <a:ext cx="4901184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Findet euch in Gruppen mit 3–4 Personen zusammen.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957866" y="4711687"/>
            <a:ext cx="7623646" cy="1508614"/>
          </a:xfrm>
          <a:custGeom>
            <a:avLst/>
            <a:gdLst/>
            <a:ahLst/>
            <a:cxnLst/>
            <a:rect r="r" b="b" t="t" l="l"/>
            <a:pathLst>
              <a:path h="1508614" w="7623646">
                <a:moveTo>
                  <a:pt x="0" y="0"/>
                </a:moveTo>
                <a:lnTo>
                  <a:pt x="7623646" y="0"/>
                </a:lnTo>
                <a:lnTo>
                  <a:pt x="762364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359152" y="4947643"/>
            <a:ext cx="768096" cy="863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7"/>
              </a:lnSpc>
            </a:pPr>
            <a:r>
              <a:rPr lang="en-US" sz="5012" b="true">
                <a:solidFill>
                  <a:srgbClr val="349698"/>
                </a:solidFill>
                <a:latin typeface="Raleway Bold"/>
                <a:ea typeface="Raleway Bold"/>
                <a:cs typeface="Raleway Bold"/>
                <a:sym typeface="Raleway Bold"/>
              </a:rPr>
              <a:t>02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259464" y="4919394"/>
            <a:ext cx="229694" cy="1082267"/>
          </a:xfrm>
          <a:custGeom>
            <a:avLst/>
            <a:gdLst/>
            <a:ahLst/>
            <a:cxnLst/>
            <a:rect r="r" b="b" t="t" l="l"/>
            <a:pathLst>
              <a:path h="1082267" w="229694">
                <a:moveTo>
                  <a:pt x="0" y="0"/>
                </a:moveTo>
                <a:lnTo>
                  <a:pt x="229694" y="0"/>
                </a:lnTo>
                <a:lnTo>
                  <a:pt x="2296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675888" y="5014956"/>
            <a:ext cx="4389120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Zieht ein Konflikt-Kärtchen</a:t>
            </a:r>
          </a:p>
          <a:p>
            <a:pPr algn="l">
              <a:lnSpc>
                <a:spcPts val="3338"/>
              </a:lnSpc>
            </a:pPr>
            <a:r>
              <a:rPr lang="en-US" sz="2384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mit einer Ausgangssituation.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957866" y="6209369"/>
            <a:ext cx="7623646" cy="1508614"/>
          </a:xfrm>
          <a:custGeom>
            <a:avLst/>
            <a:gdLst/>
            <a:ahLst/>
            <a:cxnLst/>
            <a:rect r="r" b="b" t="t" l="l"/>
            <a:pathLst>
              <a:path h="1508614" w="7623646">
                <a:moveTo>
                  <a:pt x="0" y="0"/>
                </a:moveTo>
                <a:lnTo>
                  <a:pt x="7623646" y="0"/>
                </a:lnTo>
                <a:lnTo>
                  <a:pt x="762364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359152" y="6500980"/>
            <a:ext cx="768096" cy="863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7"/>
              </a:lnSpc>
            </a:pPr>
            <a:r>
              <a:rPr lang="en-US" sz="5012" b="true">
                <a:solidFill>
                  <a:srgbClr val="FF9835"/>
                </a:solidFill>
                <a:latin typeface="Raleway Bold"/>
                <a:ea typeface="Raleway Bold"/>
                <a:cs typeface="Raleway Bold"/>
                <a:sym typeface="Raleway Bold"/>
              </a:rPr>
              <a:t>03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3259464" y="6428009"/>
            <a:ext cx="229694" cy="1082267"/>
          </a:xfrm>
          <a:custGeom>
            <a:avLst/>
            <a:gdLst/>
            <a:ahLst/>
            <a:cxnLst/>
            <a:rect r="r" b="b" t="t" l="l"/>
            <a:pathLst>
              <a:path h="1082267" w="229694">
                <a:moveTo>
                  <a:pt x="0" y="0"/>
                </a:moveTo>
                <a:lnTo>
                  <a:pt x="229694" y="0"/>
                </a:lnTo>
                <a:lnTo>
                  <a:pt x="22969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675888" y="6568293"/>
            <a:ext cx="4005072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Schreibt eine konstruktive Fortsetzung des Konflikts.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957866" y="7707051"/>
            <a:ext cx="7623646" cy="1508614"/>
          </a:xfrm>
          <a:custGeom>
            <a:avLst/>
            <a:gdLst/>
            <a:ahLst/>
            <a:cxnLst/>
            <a:rect r="r" b="b" t="t" l="l"/>
            <a:pathLst>
              <a:path h="1508614" w="7623646">
                <a:moveTo>
                  <a:pt x="0" y="0"/>
                </a:moveTo>
                <a:lnTo>
                  <a:pt x="7623646" y="0"/>
                </a:lnTo>
                <a:lnTo>
                  <a:pt x="762364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359152" y="8054317"/>
            <a:ext cx="768096" cy="863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7"/>
              </a:lnSpc>
            </a:pPr>
            <a:r>
              <a:rPr lang="en-US" sz="5012" b="true">
                <a:solidFill>
                  <a:srgbClr val="349698"/>
                </a:solidFill>
                <a:latin typeface="Raleway Bold"/>
                <a:ea typeface="Raleway Bold"/>
                <a:cs typeface="Raleway Bold"/>
                <a:sym typeface="Raleway Bold"/>
              </a:rPr>
              <a:t>04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3259464" y="8133399"/>
            <a:ext cx="229694" cy="874559"/>
          </a:xfrm>
          <a:custGeom>
            <a:avLst/>
            <a:gdLst/>
            <a:ahLst/>
            <a:cxnLst/>
            <a:rect r="r" b="b" t="t" l="l"/>
            <a:pathLst>
              <a:path h="874559" w="229694">
                <a:moveTo>
                  <a:pt x="0" y="0"/>
                </a:moveTo>
                <a:lnTo>
                  <a:pt x="229694" y="0"/>
                </a:lnTo>
                <a:lnTo>
                  <a:pt x="229694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675888" y="8121630"/>
            <a:ext cx="3493008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Stellt eure Ergebnisse kurz der Klasse vor.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0008086" y="8352038"/>
            <a:ext cx="1968804" cy="1082267"/>
          </a:xfrm>
          <a:custGeom>
            <a:avLst/>
            <a:gdLst/>
            <a:ahLst/>
            <a:cxnLst/>
            <a:rect r="r" b="b" t="t" l="l"/>
            <a:pathLst>
              <a:path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479024" y="8616075"/>
            <a:ext cx="1005840" cy="53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8"/>
              </a:lnSpc>
            </a:pPr>
            <a:r>
              <a:rPr lang="en-US" sz="1781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Konflikt-Kärtchen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1965952" y="8352038"/>
            <a:ext cx="1968804" cy="1082267"/>
          </a:xfrm>
          <a:custGeom>
            <a:avLst/>
            <a:gdLst/>
            <a:ahLst/>
            <a:cxnLst/>
            <a:rect r="r" b="b" t="t" l="l"/>
            <a:pathLst>
              <a:path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508992" y="8616075"/>
            <a:ext cx="1005840" cy="53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8"/>
              </a:lnSpc>
            </a:pPr>
            <a:r>
              <a:rPr lang="en-US" sz="1781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Konflikt-Kärtchen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4142574" y="8352038"/>
            <a:ext cx="1968804" cy="1082267"/>
          </a:xfrm>
          <a:custGeom>
            <a:avLst/>
            <a:gdLst/>
            <a:ahLst/>
            <a:cxnLst/>
            <a:rect r="r" b="b" t="t" l="l"/>
            <a:pathLst>
              <a:path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4557248" y="8616075"/>
            <a:ext cx="1005840" cy="53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8"/>
              </a:lnSpc>
            </a:pPr>
            <a:r>
              <a:rPr lang="en-US" sz="1781" b="true">
                <a:solidFill>
                  <a:srgbClr val="003C64"/>
                </a:solidFill>
                <a:latin typeface="Raleway Bold"/>
                <a:ea typeface="Raleway Bold"/>
                <a:cs typeface="Raleway Bold"/>
                <a:sym typeface="Raleway Bold"/>
              </a:rPr>
              <a:t>Konflikt-Kärtchen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31464" y="1279043"/>
            <a:ext cx="8936182" cy="4088563"/>
          </a:xfrm>
          <a:custGeom>
            <a:avLst/>
            <a:gdLst/>
            <a:ahLst/>
            <a:cxnLst/>
            <a:rect r="r" b="b" t="t" l="l"/>
            <a:pathLst>
              <a:path h="4088563" w="8936182">
                <a:moveTo>
                  <a:pt x="0" y="0"/>
                </a:moveTo>
                <a:lnTo>
                  <a:pt x="8936182" y="0"/>
                </a:lnTo>
                <a:lnTo>
                  <a:pt x="8936182" y="4088563"/>
                </a:lnTo>
                <a:lnTo>
                  <a:pt x="0" y="40885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08086" y="4711687"/>
            <a:ext cx="4801694" cy="863627"/>
          </a:xfrm>
          <a:custGeom>
            <a:avLst/>
            <a:gdLst/>
            <a:ahLst/>
            <a:cxnLst/>
            <a:rect r="r" b="b" t="t" l="l"/>
            <a:pathLst>
              <a:path h="863627" w="4801694">
                <a:moveTo>
                  <a:pt x="0" y="0"/>
                </a:moveTo>
                <a:lnTo>
                  <a:pt x="4801694" y="0"/>
                </a:lnTo>
                <a:lnTo>
                  <a:pt x="4801694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426348"/>
            <a:ext cx="6759560" cy="4722618"/>
          </a:xfrm>
          <a:custGeom>
            <a:avLst/>
            <a:gdLst/>
            <a:ahLst/>
            <a:cxnLst/>
            <a:rect r="r" b="b" t="t" l="l"/>
            <a:pathLst>
              <a:path h="4722618" w="6759560">
                <a:moveTo>
                  <a:pt x="0" y="0"/>
                </a:moveTo>
                <a:lnTo>
                  <a:pt x="6759560" y="0"/>
                </a:lnTo>
                <a:lnTo>
                  <a:pt x="6759560" y="4722618"/>
                </a:lnTo>
                <a:lnTo>
                  <a:pt x="0" y="4722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956440" y="5564382"/>
            <a:ext cx="5457962" cy="3869923"/>
          </a:xfrm>
          <a:custGeom>
            <a:avLst/>
            <a:gdLst/>
            <a:ahLst/>
            <a:cxnLst/>
            <a:rect r="r" b="b" t="t" l="l"/>
            <a:pathLst>
              <a:path h="3869923" w="5457962">
                <a:moveTo>
                  <a:pt x="0" y="0"/>
                </a:moveTo>
                <a:lnTo>
                  <a:pt x="5457962" y="0"/>
                </a:lnTo>
                <a:lnTo>
                  <a:pt x="5457962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84708" y="5564382"/>
            <a:ext cx="5676718" cy="3869923"/>
          </a:xfrm>
          <a:custGeom>
            <a:avLst/>
            <a:gdLst/>
            <a:ahLst/>
            <a:cxnLst/>
            <a:rect r="r" b="b" t="t" l="l"/>
            <a:pathLst>
              <a:path h="3869923" w="5676718">
                <a:moveTo>
                  <a:pt x="0" y="0"/>
                </a:moveTo>
                <a:lnTo>
                  <a:pt x="5676718" y="0"/>
                </a:lnTo>
                <a:lnTo>
                  <a:pt x="5676718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7062064"/>
            <a:ext cx="6967378" cy="2590881"/>
          </a:xfrm>
          <a:custGeom>
            <a:avLst/>
            <a:gdLst/>
            <a:ahLst/>
            <a:cxnLst/>
            <a:rect r="r" b="b" t="t" l="l"/>
            <a:pathLst>
              <a:path h="2590881" w="6967378">
                <a:moveTo>
                  <a:pt x="0" y="0"/>
                </a:moveTo>
                <a:lnTo>
                  <a:pt x="6967378" y="0"/>
                </a:lnTo>
                <a:lnTo>
                  <a:pt x="6967378" y="2590881"/>
                </a:lnTo>
                <a:lnTo>
                  <a:pt x="0" y="25908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1520" y="671543"/>
            <a:ext cx="8193024" cy="133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03"/>
              </a:lnSpc>
            </a:pPr>
            <a:r>
              <a:rPr lang="en-US" sz="8753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Arbeitsphase 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1520" y="2126063"/>
            <a:ext cx="6729984" cy="532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2"/>
              </a:lnSpc>
            </a:pPr>
            <a:r>
              <a:rPr lang="en-US" sz="3401" b="true">
                <a:solidFill>
                  <a:srgbClr val="62A6B2"/>
                </a:solidFill>
                <a:latin typeface="Raleway Bold"/>
                <a:ea typeface="Raleway Bold"/>
                <a:cs typeface="Raleway Bold"/>
                <a:sym typeface="Raleway Bold"/>
              </a:rPr>
              <a:t>Weiterarbeit in ca. 20 Minuten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31520" y="3041371"/>
            <a:ext cx="640080" cy="1114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3"/>
              </a:lnSpc>
            </a:pPr>
            <a:r>
              <a:rPr lang="en-US" sz="6779" b="true">
                <a:solidFill>
                  <a:srgbClr val="62A6B2"/>
                </a:solidFill>
                <a:latin typeface="Raleway Heavy"/>
                <a:ea typeface="Raleway Heavy"/>
                <a:cs typeface="Raleway Heavy"/>
                <a:sym typeface="Raleway Heavy"/>
              </a:rPr>
              <a:t>“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27632" y="3434832"/>
            <a:ext cx="5065776" cy="257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6"/>
              </a:lnSpc>
            </a:pPr>
            <a:r>
              <a:rPr lang="en-US" sz="3936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Entfernung kann Nähe nicht ersetzen, aber sie fordert Verantwortung.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14416" y="5057623"/>
            <a:ext cx="640080" cy="1114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3"/>
              </a:lnSpc>
            </a:pPr>
            <a:r>
              <a:rPr lang="en-US" sz="6779" b="true">
                <a:solidFill>
                  <a:srgbClr val="62A6B2"/>
                </a:solidFill>
                <a:latin typeface="Raleway Heavy"/>
                <a:ea typeface="Raleway Heavy"/>
                <a:cs typeface="Raleway Heavy"/>
                <a:sym typeface="Raleway Heavy"/>
              </a:rPr>
              <a:t>”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193024" y="5951436"/>
            <a:ext cx="2944368" cy="370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1"/>
              </a:lnSpc>
            </a:pPr>
            <a:r>
              <a:rPr lang="en-US" sz="2384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Was spricht dafür?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423392" y="5951436"/>
            <a:ext cx="3401568" cy="370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1"/>
              </a:lnSpc>
            </a:pPr>
            <a:r>
              <a:rPr lang="en-US" sz="2384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Was spricht dagegen?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1520" y="8157065"/>
            <a:ext cx="5193792" cy="971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1"/>
              </a:lnSpc>
            </a:pPr>
            <a:r>
              <a:rPr lang="en-US" sz="2978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Wie hängen </a:t>
            </a:r>
            <a:r>
              <a:rPr lang="en-US" sz="2978" b="true">
                <a:solidFill>
                  <a:srgbClr val="FF7F4A"/>
                </a:solidFill>
                <a:latin typeface="Raleway Bold"/>
                <a:ea typeface="Raleway Bold"/>
                <a:cs typeface="Raleway Bold"/>
                <a:sym typeface="Raleway Bold"/>
              </a:rPr>
              <a:t>Nähe</a:t>
            </a:r>
            <a:r>
              <a:rPr lang="en-US" sz="2978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 und </a:t>
            </a:r>
            <a:r>
              <a:rPr lang="en-US" sz="2978" b="true">
                <a:solidFill>
                  <a:srgbClr val="FF7F4A"/>
                </a:solidFill>
                <a:latin typeface="Raleway Bold"/>
                <a:ea typeface="Raleway Bold"/>
                <a:cs typeface="Raleway Bold"/>
                <a:sym typeface="Raleway Bold"/>
              </a:rPr>
              <a:t>Verantwortung</a:t>
            </a:r>
            <a:r>
              <a:rPr lang="en-US" sz="2978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 zusammen?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1520" y="7653818"/>
            <a:ext cx="3657600" cy="338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8"/>
              </a:lnSpc>
            </a:pPr>
            <a:r>
              <a:rPr lang="en-US" sz="2248" b="true">
                <a:solidFill>
                  <a:srgbClr val="002446"/>
                </a:solidFill>
                <a:latin typeface="Raleway Bold"/>
                <a:ea typeface="Raleway Bold"/>
                <a:cs typeface="Raleway Bold"/>
                <a:sym typeface="Raleway Bold"/>
              </a:rPr>
              <a:t>Impulse zum Nachdenken: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31292" cy="7072996"/>
          </a:xfrm>
          <a:custGeom>
            <a:avLst/>
            <a:gdLst/>
            <a:ahLst/>
            <a:cxnLst/>
            <a:rect r="r" b="b" t="t" l="l"/>
            <a:pathLst>
              <a:path h="7072996" w="1531292">
                <a:moveTo>
                  <a:pt x="0" y="0"/>
                </a:moveTo>
                <a:lnTo>
                  <a:pt x="1531292" y="0"/>
                </a:lnTo>
                <a:lnTo>
                  <a:pt x="1531292" y="7072996"/>
                </a:lnTo>
                <a:lnTo>
                  <a:pt x="0" y="7072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352038"/>
            <a:ext cx="9800268" cy="1934962"/>
          </a:xfrm>
          <a:custGeom>
            <a:avLst/>
            <a:gdLst/>
            <a:ahLst/>
            <a:cxnLst/>
            <a:rect r="r" b="b" t="t" l="l"/>
            <a:pathLst>
              <a:path h="1934962" w="9800268">
                <a:moveTo>
                  <a:pt x="0" y="0"/>
                </a:moveTo>
                <a:lnTo>
                  <a:pt x="9800268" y="0"/>
                </a:lnTo>
                <a:lnTo>
                  <a:pt x="9800268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25244" y="1279043"/>
            <a:ext cx="9362756" cy="9007957"/>
          </a:xfrm>
          <a:custGeom>
            <a:avLst/>
            <a:gdLst/>
            <a:ahLst/>
            <a:cxnLst/>
            <a:rect r="r" b="b" t="t" l="l"/>
            <a:pathLst>
              <a:path h="9007957" w="9362756">
                <a:moveTo>
                  <a:pt x="0" y="0"/>
                </a:moveTo>
                <a:lnTo>
                  <a:pt x="9362756" y="0"/>
                </a:lnTo>
                <a:lnTo>
                  <a:pt x="9362756" y="9007957"/>
                </a:lnTo>
                <a:lnTo>
                  <a:pt x="0" y="90079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92224" y="1685279"/>
            <a:ext cx="7095744" cy="1399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4"/>
              </a:lnSpc>
            </a:pPr>
            <a:r>
              <a:rPr lang="en-US" sz="9490" b="true">
                <a:solidFill>
                  <a:srgbClr val="62C1BC"/>
                </a:solidFill>
                <a:latin typeface="Raleway Bold"/>
                <a:ea typeface="Raleway Bold"/>
                <a:cs typeface="Raleway Bold"/>
                <a:sym typeface="Raleway Bold"/>
              </a:rPr>
              <a:t>im Sitzkreis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92224" y="3195353"/>
            <a:ext cx="4023360" cy="959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Zeit für eure Meinung.</a:t>
            </a:r>
          </a:p>
          <a:p>
            <a:pPr algn="l">
              <a:lnSpc>
                <a:spcPts val="3813"/>
              </a:lnSpc>
            </a:pPr>
            <a:r>
              <a:rPr lang="en-US" sz="2723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Wir hören einander zu.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39110" y="4493047"/>
            <a:ext cx="6978316" cy="1727254"/>
          </a:xfrm>
          <a:custGeom>
            <a:avLst/>
            <a:gdLst/>
            <a:ahLst/>
            <a:cxnLst/>
            <a:rect r="r" b="b" t="t" l="l"/>
            <a:pathLst>
              <a:path h="1727254" w="6978316">
                <a:moveTo>
                  <a:pt x="0" y="0"/>
                </a:moveTo>
                <a:lnTo>
                  <a:pt x="6978316" y="0"/>
                </a:lnTo>
                <a:lnTo>
                  <a:pt x="697831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04288" y="4820699"/>
            <a:ext cx="5266944" cy="959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Kann eine </a:t>
            </a:r>
          </a:p>
          <a:p>
            <a:pPr algn="l">
              <a:lnSpc>
                <a:spcPts val="3813"/>
              </a:lnSpc>
            </a:pPr>
            <a:r>
              <a:rPr lang="en-US" sz="2723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Fernbeziehung funktionieren?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739110" y="6428009"/>
            <a:ext cx="6978316" cy="1716322"/>
          </a:xfrm>
          <a:custGeom>
            <a:avLst/>
            <a:gdLst/>
            <a:ahLst/>
            <a:cxnLst/>
            <a:rect r="r" b="b" t="t" l="l"/>
            <a:pathLst>
              <a:path h="1716322" w="6978316">
                <a:moveTo>
                  <a:pt x="0" y="0"/>
                </a:moveTo>
                <a:lnTo>
                  <a:pt x="6978316" y="0"/>
                </a:lnTo>
                <a:lnTo>
                  <a:pt x="6978316" y="1716321"/>
                </a:lnTo>
                <a:lnTo>
                  <a:pt x="0" y="17163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304288" y="6734081"/>
            <a:ext cx="5266944" cy="959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Was bedeutet Verantwortung in einer Beziehung?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73936" y="8861863"/>
            <a:ext cx="5303520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Bringt euch ein, hört aktiv zu</a:t>
            </a:r>
          </a:p>
          <a:p>
            <a:pPr algn="l">
              <a:lnSpc>
                <a:spcPts val="3219"/>
              </a:lnSpc>
            </a:pPr>
            <a:r>
              <a:rPr lang="en-US" sz="2299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und bleibt respektvoll im Austausch.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92224" y="553818"/>
            <a:ext cx="6144768" cy="1399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74"/>
              </a:lnSpc>
            </a:pPr>
            <a:r>
              <a:rPr lang="en-US" sz="9455" b="true">
                <a:solidFill>
                  <a:srgbClr val="2A4876"/>
                </a:solidFill>
                <a:latin typeface="Raleway Bold"/>
                <a:ea typeface="Raleway Bold"/>
                <a:cs typeface="Raleway Bold"/>
                <a:sym typeface="Raleway Bold"/>
              </a:rPr>
              <a:t>Diskussion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06488" y="0"/>
            <a:ext cx="9581512" cy="10287000"/>
          </a:xfrm>
          <a:custGeom>
            <a:avLst/>
            <a:gdLst/>
            <a:ahLst/>
            <a:cxnLst/>
            <a:rect r="r" b="b" t="t" l="l"/>
            <a:pathLst>
              <a:path h="10287000" w="9581512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41248" y="870527"/>
            <a:ext cx="5285232" cy="126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34"/>
              </a:lnSpc>
            </a:pPr>
            <a:r>
              <a:rPr lang="en-US" sz="8465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Abschluss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1248" y="2412436"/>
            <a:ext cx="6784848" cy="1366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10"/>
              </a:lnSpc>
            </a:pPr>
            <a:r>
              <a:rPr lang="en-US" sz="4705" b="true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5 Regeln für eine gesunde Partnerschaft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1248" y="4363097"/>
            <a:ext cx="7593877" cy="1137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14"/>
              </a:lnSpc>
            </a:pPr>
            <a:r>
              <a:rPr lang="en-US" sz="3224" spc="-64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Wir sammeln gemeinsam fünf Regeln, die uns in einer Beziehung guttun.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1248" y="6081419"/>
            <a:ext cx="7424928" cy="11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5"/>
              </a:lnSpc>
            </a:pPr>
            <a:r>
              <a:rPr lang="en-US" sz="3254" spc="-65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Diese Regeln </a:t>
            </a:r>
            <a:r>
              <a:rPr lang="en-US" sz="3254" spc="-65" b="true">
                <a:solidFill>
                  <a:srgbClr val="FF7948"/>
                </a:solidFill>
                <a:latin typeface="Raleway Bold"/>
                <a:ea typeface="Raleway Bold"/>
                <a:cs typeface="Raleway Bold"/>
                <a:sym typeface="Raleway Bold"/>
              </a:rPr>
              <a:t>festhalten wir auf einem Plakat.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1248" y="7772011"/>
            <a:ext cx="7424928" cy="1708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5"/>
              </a:lnSpc>
            </a:pPr>
            <a:r>
              <a:rPr lang="en-US" sz="3254" spc="-65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Sie dienen uns als </a:t>
            </a:r>
            <a:r>
              <a:rPr lang="en-US" sz="3254" spc="-65" b="true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Grundlage</a:t>
            </a:r>
            <a:r>
              <a:rPr lang="en-US" sz="3254" spc="-65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 für respektvolles und verantwortungsvolles Handeln.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351818" y="1071335"/>
            <a:ext cx="8290852" cy="8581610"/>
          </a:xfrm>
          <a:custGeom>
            <a:avLst/>
            <a:gdLst/>
            <a:ahLst/>
            <a:cxnLst/>
            <a:rect r="r" b="b" t="t" l="l"/>
            <a:pathLst>
              <a:path h="8581610" w="8290852">
                <a:moveTo>
                  <a:pt x="0" y="0"/>
                </a:moveTo>
                <a:lnTo>
                  <a:pt x="8290852" y="0"/>
                </a:lnTo>
                <a:lnTo>
                  <a:pt x="8290852" y="8581610"/>
                </a:lnTo>
                <a:lnTo>
                  <a:pt x="0" y="85816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01866" y="4066699"/>
            <a:ext cx="5009512" cy="863627"/>
          </a:xfrm>
          <a:custGeom>
            <a:avLst/>
            <a:gdLst/>
            <a:ahLst/>
            <a:cxnLst/>
            <a:rect r="r" b="b" t="t" l="l"/>
            <a:pathLst>
              <a:path h="863627" w="5009512">
                <a:moveTo>
                  <a:pt x="0" y="0"/>
                </a:moveTo>
                <a:lnTo>
                  <a:pt x="5009512" y="0"/>
                </a:lnTo>
                <a:lnTo>
                  <a:pt x="500951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20622" y="4919394"/>
            <a:ext cx="4790756" cy="874559"/>
          </a:xfrm>
          <a:custGeom>
            <a:avLst/>
            <a:gdLst/>
            <a:ahLst/>
            <a:cxnLst/>
            <a:rect r="r" b="b" t="t" l="l"/>
            <a:pathLst>
              <a:path h="874559" w="4790756">
                <a:moveTo>
                  <a:pt x="0" y="0"/>
                </a:moveTo>
                <a:lnTo>
                  <a:pt x="4790756" y="0"/>
                </a:lnTo>
                <a:lnTo>
                  <a:pt x="479075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28440" y="5783021"/>
            <a:ext cx="4801694" cy="863627"/>
          </a:xfrm>
          <a:custGeom>
            <a:avLst/>
            <a:gdLst/>
            <a:ahLst/>
            <a:cxnLst/>
            <a:rect r="r" b="b" t="t" l="l"/>
            <a:pathLst>
              <a:path h="863627" w="4801694">
                <a:moveTo>
                  <a:pt x="0" y="0"/>
                </a:moveTo>
                <a:lnTo>
                  <a:pt x="4801694" y="0"/>
                </a:lnTo>
                <a:lnTo>
                  <a:pt x="4801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528440" y="6854356"/>
            <a:ext cx="5020450" cy="863627"/>
          </a:xfrm>
          <a:custGeom>
            <a:avLst/>
            <a:gdLst/>
            <a:ahLst/>
            <a:cxnLst/>
            <a:rect r="r" b="b" t="t" l="l"/>
            <a:pathLst>
              <a:path h="863627" w="5020450">
                <a:moveTo>
                  <a:pt x="0" y="0"/>
                </a:moveTo>
                <a:lnTo>
                  <a:pt x="5020450" y="0"/>
                </a:lnTo>
                <a:lnTo>
                  <a:pt x="502045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747196" y="7707051"/>
            <a:ext cx="4364182" cy="874559"/>
          </a:xfrm>
          <a:custGeom>
            <a:avLst/>
            <a:gdLst/>
            <a:ahLst/>
            <a:cxnLst/>
            <a:rect r="r" b="b" t="t" l="l"/>
            <a:pathLst>
              <a:path h="874559" w="4364182">
                <a:moveTo>
                  <a:pt x="0" y="0"/>
                </a:moveTo>
                <a:lnTo>
                  <a:pt x="4364182" y="0"/>
                </a:lnTo>
                <a:lnTo>
                  <a:pt x="436418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100440" y="1497682"/>
            <a:ext cx="2187560" cy="2798589"/>
          </a:xfrm>
          <a:custGeom>
            <a:avLst/>
            <a:gdLst/>
            <a:ahLst/>
            <a:cxnLst/>
            <a:rect r="r" b="b" t="t" l="l"/>
            <a:pathLst>
              <a:path h="2798589" w="2187560">
                <a:moveTo>
                  <a:pt x="0" y="0"/>
                </a:moveTo>
                <a:lnTo>
                  <a:pt x="2187560" y="0"/>
                </a:lnTo>
                <a:lnTo>
                  <a:pt x="2187560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537952" y="2995365"/>
            <a:ext cx="1750048" cy="2798589"/>
          </a:xfrm>
          <a:custGeom>
            <a:avLst/>
            <a:gdLst/>
            <a:ahLst/>
            <a:cxnLst/>
            <a:rect r="r" b="b" t="t" l="l"/>
            <a:pathLst>
              <a:path h="2798589" w="1750048">
                <a:moveTo>
                  <a:pt x="0" y="0"/>
                </a:moveTo>
                <a:lnTo>
                  <a:pt x="1750048" y="0"/>
                </a:lnTo>
                <a:lnTo>
                  <a:pt x="1750048" y="2798588"/>
                </a:lnTo>
                <a:lnTo>
                  <a:pt x="0" y="27985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892622" y="7280704"/>
            <a:ext cx="2395378" cy="3006296"/>
          </a:xfrm>
          <a:custGeom>
            <a:avLst/>
            <a:gdLst/>
            <a:ahLst/>
            <a:cxnLst/>
            <a:rect r="r" b="b" t="t" l="l"/>
            <a:pathLst>
              <a:path h="3006296" w="2395378">
                <a:moveTo>
                  <a:pt x="0" y="0"/>
                </a:moveTo>
                <a:lnTo>
                  <a:pt x="2395378" y="0"/>
                </a:lnTo>
                <a:lnTo>
                  <a:pt x="2395378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892622" y="8352038"/>
            <a:ext cx="875024" cy="1300906"/>
          </a:xfrm>
          <a:custGeom>
            <a:avLst/>
            <a:gdLst/>
            <a:ahLst/>
            <a:cxnLst/>
            <a:rect r="r" b="b" t="t" l="l"/>
            <a:pathLst>
              <a:path h="1300906" w="875024">
                <a:moveTo>
                  <a:pt x="0" y="0"/>
                </a:moveTo>
                <a:lnTo>
                  <a:pt x="875024" y="0"/>
                </a:lnTo>
                <a:lnTo>
                  <a:pt x="875024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-507600">
            <a:off x="10346338" y="2351800"/>
            <a:ext cx="5157216" cy="642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2"/>
              </a:lnSpc>
            </a:pPr>
            <a:r>
              <a:rPr lang="en-US" sz="4502" b="true">
                <a:solidFill>
                  <a:srgbClr val="FF7948"/>
                </a:solidFill>
                <a:latin typeface="Raleway Bold"/>
                <a:ea typeface="Raleway Bold"/>
                <a:cs typeface="Raleway Bold"/>
                <a:sym typeface="Raleway Bold"/>
              </a:rPr>
              <a:t>UNSERE 5 REGELN</a:t>
            </a:r>
          </a:p>
        </p:txBody>
      </p:sp>
      <p:sp>
        <p:nvSpPr>
          <p:cNvPr name="TextBox 20" id="20"/>
          <p:cNvSpPr txBox="true"/>
          <p:nvPr/>
        </p:nvSpPr>
        <p:spPr>
          <a:xfrm rot="-507600">
            <a:off x="10421561" y="3179715"/>
            <a:ext cx="5321808" cy="33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6"/>
              </a:lnSpc>
            </a:pPr>
            <a:r>
              <a:rPr lang="en-US" sz="2287" b="true">
                <a:solidFill>
                  <a:srgbClr val="10214D"/>
                </a:solidFill>
                <a:latin typeface="Raleway Bold"/>
                <a:ea typeface="Raleway Bold"/>
                <a:cs typeface="Raleway Bold"/>
                <a:sym typeface="Raleway Bold"/>
              </a:rPr>
              <a:t>FÜR EINE GESUNDE PARTNERSCHAFT</a:t>
            </a:r>
          </a:p>
        </p:txBody>
      </p:sp>
      <p:sp>
        <p:nvSpPr>
          <p:cNvPr name="TextBox 21" id="21"/>
          <p:cNvSpPr txBox="true"/>
          <p:nvPr/>
        </p:nvSpPr>
        <p:spPr>
          <a:xfrm rot="-507600">
            <a:off x="10406182" y="4066274"/>
            <a:ext cx="676656" cy="4572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356"/>
              </a:lnSpc>
            </a:pPr>
            <a:r>
              <a:rPr lang="en-US" b="true" sz="4086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1.</a:t>
            </a:r>
          </a:p>
          <a:p>
            <a:pPr algn="ctr" marL="0" indent="0" lvl="0">
              <a:lnSpc>
                <a:spcPts val="7356"/>
              </a:lnSpc>
            </a:pPr>
            <a:r>
              <a:rPr lang="en-US" b="true" sz="4086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2.</a:t>
            </a:r>
          </a:p>
          <a:p>
            <a:pPr algn="ctr" marL="0" indent="0" lvl="0">
              <a:lnSpc>
                <a:spcPts val="7356"/>
              </a:lnSpc>
            </a:pPr>
            <a:r>
              <a:rPr lang="en-US" b="true" sz="4086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3.</a:t>
            </a:r>
          </a:p>
          <a:p>
            <a:pPr algn="ctr" marL="0" indent="0" lvl="0">
              <a:lnSpc>
                <a:spcPts val="7356"/>
              </a:lnSpc>
            </a:pPr>
            <a:r>
              <a:rPr lang="en-US" b="true" sz="4086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4.</a:t>
            </a:r>
          </a:p>
          <a:p>
            <a:pPr algn="ctr" marL="0" indent="0" lvl="0">
              <a:lnSpc>
                <a:spcPts val="7356"/>
              </a:lnSpc>
            </a:pPr>
            <a:r>
              <a:rPr lang="en-US" b="true" sz="4086">
                <a:solidFill>
                  <a:srgbClr val="42999D"/>
                </a:solidFill>
                <a:latin typeface="Raleway Bold"/>
                <a:ea typeface="Raleway Bold"/>
                <a:cs typeface="Raleway Bold"/>
                <a:sym typeface="Raleway Bold"/>
              </a:rPr>
              <a:t>5.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31292" cy="7072996"/>
          </a:xfrm>
          <a:custGeom>
            <a:avLst/>
            <a:gdLst/>
            <a:ahLst/>
            <a:cxnLst/>
            <a:rect r="r" b="b" t="t" l="l"/>
            <a:pathLst>
              <a:path h="7072996" w="1531292">
                <a:moveTo>
                  <a:pt x="0" y="0"/>
                </a:moveTo>
                <a:lnTo>
                  <a:pt x="1531292" y="0"/>
                </a:lnTo>
                <a:lnTo>
                  <a:pt x="1531292" y="7072996"/>
                </a:lnTo>
                <a:lnTo>
                  <a:pt x="0" y="7072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70574" y="1497682"/>
            <a:ext cx="8717426" cy="5793953"/>
          </a:xfrm>
          <a:custGeom>
            <a:avLst/>
            <a:gdLst/>
            <a:ahLst/>
            <a:cxnLst/>
            <a:rect r="r" b="b" t="t" l="l"/>
            <a:pathLst>
              <a:path h="5793953" w="8717426">
                <a:moveTo>
                  <a:pt x="0" y="0"/>
                </a:moveTo>
                <a:lnTo>
                  <a:pt x="8717426" y="0"/>
                </a:lnTo>
                <a:lnTo>
                  <a:pt x="8717426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66544" y="874236"/>
            <a:ext cx="8010144" cy="4291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89"/>
              </a:lnSpc>
            </a:pPr>
            <a:r>
              <a:rPr lang="en-US" sz="8066" b="true">
                <a:solidFill>
                  <a:srgbClr val="142C69"/>
                </a:solidFill>
                <a:latin typeface="Raleway Bold"/>
                <a:ea typeface="Raleway Bold"/>
                <a:cs typeface="Raleway Bold"/>
                <a:sym typeface="Raleway Bold"/>
              </a:rPr>
              <a:t>Verantwortung heißt, </a:t>
            </a:r>
            <a:r>
              <a:rPr lang="en-US" sz="8066" b="true">
                <a:solidFill>
                  <a:srgbClr val="92D2D8"/>
                </a:solidFill>
                <a:latin typeface="Raleway Bold"/>
                <a:ea typeface="Raleway Bold"/>
                <a:cs typeface="Raleway Bold"/>
                <a:sym typeface="Raleway Bold"/>
              </a:rPr>
              <a:t>aufeinander zu achten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39110" y="5564382"/>
            <a:ext cx="6759560" cy="3224936"/>
          </a:xfrm>
          <a:custGeom>
            <a:avLst/>
            <a:gdLst/>
            <a:ahLst/>
            <a:cxnLst/>
            <a:rect r="r" b="b" t="t" l="l"/>
            <a:pathLst>
              <a:path h="3224936" w="6759560">
                <a:moveTo>
                  <a:pt x="0" y="0"/>
                </a:moveTo>
                <a:lnTo>
                  <a:pt x="6759560" y="0"/>
                </a:lnTo>
                <a:lnTo>
                  <a:pt x="675956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42032" y="5941577"/>
            <a:ext cx="4553712" cy="2226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6"/>
              </a:lnSpc>
            </a:pPr>
            <a:r>
              <a:rPr lang="en-US" sz="3147" b="true">
                <a:solidFill>
                  <a:srgbClr val="142C69"/>
                </a:solidFill>
                <a:latin typeface="Raleway Bold"/>
                <a:ea typeface="Raleway Bold"/>
                <a:cs typeface="Raleway Bold"/>
                <a:sym typeface="Raleway Bold"/>
              </a:rPr>
              <a:t>„Vertrauen wächst, wenn wir füreinander da sind – auch in schwierigen Zeiten.“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487732" y="1497682"/>
            <a:ext cx="5884536" cy="7936623"/>
          </a:xfrm>
          <a:custGeom>
            <a:avLst/>
            <a:gdLst/>
            <a:ahLst/>
            <a:cxnLst/>
            <a:rect r="r" b="b" t="t" l="l"/>
            <a:pathLst>
              <a:path h="7936623" w="5884536">
                <a:moveTo>
                  <a:pt x="0" y="0"/>
                </a:moveTo>
                <a:lnTo>
                  <a:pt x="5884536" y="0"/>
                </a:lnTo>
                <a:lnTo>
                  <a:pt x="5884536" y="7936623"/>
                </a:lnTo>
                <a:lnTo>
                  <a:pt x="0" y="793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23818" y="2350377"/>
            <a:ext cx="4364182" cy="7083928"/>
          </a:xfrm>
          <a:custGeom>
            <a:avLst/>
            <a:gdLst/>
            <a:ahLst/>
            <a:cxnLst/>
            <a:rect r="r" b="b" t="t" l="l"/>
            <a:pathLst>
              <a:path h="7083928" w="4364182">
                <a:moveTo>
                  <a:pt x="0" y="0"/>
                </a:moveTo>
                <a:lnTo>
                  <a:pt x="4364182" y="0"/>
                </a:lnTo>
                <a:lnTo>
                  <a:pt x="4364182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9204733"/>
            <a:ext cx="18288000" cy="1082267"/>
          </a:xfrm>
          <a:custGeom>
            <a:avLst/>
            <a:gdLst/>
            <a:ahLst/>
            <a:cxnLst/>
            <a:rect r="r" b="b" t="t" l="l"/>
            <a:pathLst>
              <a:path h="1082267" w="18288000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DAHWl6V3LVQ</dc:identifier>
  <dcterms:modified xsi:type="dcterms:W3CDTF">2011-08-01T06:04:30Z</dcterms:modified>
  <cp:revision>1</cp:revision>
  <dc:title>Partnerschaft und Verantwortung</dc:title>
</cp:coreProperties>
</file>