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Open Sauce Bold" charset="1" panose="00000800000000000000"/>
      <p:regular r:id="rId13"/>
    </p:embeddedFont>
    <p:embeddedFont>
      <p:font typeface="Open Sauce" charset="1" panose="00000500000000000000"/>
      <p:regular r:id="rId14"/>
    </p:embeddedFont>
    <p:embeddedFont>
      <p:font typeface="Open Sauce Heavy" charset="1" panose="00000A00000000000000"/>
      <p:regular r:id="rId15"/>
    </p:embeddedFont>
    <p:embeddedFont>
      <p:font typeface="Open Sauce Semi-Bold" charset="1" panose="00000700000000000000"/>
      <p:regular r:id="rId16"/>
    </p:embeddedFont>
    <p:embeddedFont>
      <p:font typeface="Open Sauce Medium" charset="1" panose="000006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png" Type="http://schemas.openxmlformats.org/officeDocument/2006/relationships/image"/><Relationship Id="rId12" Target="../media/image20.png" Type="http://schemas.openxmlformats.org/officeDocument/2006/relationships/image"/><Relationship Id="rId13" Target="../media/image21.png" Type="http://schemas.openxmlformats.org/officeDocument/2006/relationships/image"/><Relationship Id="rId14" Target="../media/image22.png" Type="http://schemas.openxmlformats.org/officeDocument/2006/relationships/image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png" Type="http://schemas.openxmlformats.org/officeDocument/2006/relationships/image"/><Relationship Id="rId12" Target="../media/image45.png" Type="http://schemas.openxmlformats.org/officeDocument/2006/relationships/image"/><Relationship Id="rId13" Target="../media/image46.png" Type="http://schemas.openxmlformats.org/officeDocument/2006/relationships/image"/><Relationship Id="rId2" Target="../media/image35.png" Type="http://schemas.openxmlformats.org/officeDocument/2006/relationships/image"/><Relationship Id="rId3" Target="../media/image36.png" Type="http://schemas.openxmlformats.org/officeDocument/2006/relationships/image"/><Relationship Id="rId4" Target="../media/image37.png" Type="http://schemas.openxmlformats.org/officeDocument/2006/relationships/image"/><Relationship Id="rId5" Target="../media/image38.png" Type="http://schemas.openxmlformats.org/officeDocument/2006/relationships/image"/><Relationship Id="rId6" Target="../media/image39.png" Type="http://schemas.openxmlformats.org/officeDocument/2006/relationships/image"/><Relationship Id="rId7" Target="../media/image40.png" Type="http://schemas.openxmlformats.org/officeDocument/2006/relationships/image"/><Relationship Id="rId8" Target="../media/image41.pn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8.png" Type="http://schemas.openxmlformats.org/officeDocument/2006/relationships/image"/><Relationship Id="rId4" Target="../media/image49.png" Type="http://schemas.openxmlformats.org/officeDocument/2006/relationships/image"/><Relationship Id="rId5" Target="../media/image5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968804" cy="6001661"/>
          </a:xfrm>
          <a:custGeom>
            <a:avLst/>
            <a:gdLst/>
            <a:ahLst/>
            <a:cxnLst/>
            <a:rect r="r" b="b" t="t" l="l"/>
            <a:pathLst>
              <a:path h="6001661" w="1968804">
                <a:moveTo>
                  <a:pt x="0" y="0"/>
                </a:moveTo>
                <a:lnTo>
                  <a:pt x="1968804" y="0"/>
                </a:lnTo>
                <a:lnTo>
                  <a:pt x="1968804" y="6001661"/>
                </a:lnTo>
                <a:lnTo>
                  <a:pt x="0" y="60016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84708" y="2350377"/>
            <a:ext cx="4145426" cy="4514911"/>
          </a:xfrm>
          <a:custGeom>
            <a:avLst/>
            <a:gdLst/>
            <a:ahLst/>
            <a:cxnLst/>
            <a:rect r="r" b="b" t="t" l="l"/>
            <a:pathLst>
              <a:path h="4514911" w="4145426">
                <a:moveTo>
                  <a:pt x="0" y="0"/>
                </a:moveTo>
                <a:lnTo>
                  <a:pt x="4145426" y="0"/>
                </a:lnTo>
                <a:lnTo>
                  <a:pt x="4145426" y="4514911"/>
                </a:lnTo>
                <a:lnTo>
                  <a:pt x="0" y="45149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100440" y="0"/>
            <a:ext cx="2187560" cy="6438940"/>
          </a:xfrm>
          <a:custGeom>
            <a:avLst/>
            <a:gdLst/>
            <a:ahLst/>
            <a:cxnLst/>
            <a:rect r="r" b="b" t="t" l="l"/>
            <a:pathLst>
              <a:path h="6438940" w="2187560">
                <a:moveTo>
                  <a:pt x="0" y="0"/>
                </a:moveTo>
                <a:lnTo>
                  <a:pt x="2187560" y="0"/>
                </a:lnTo>
                <a:lnTo>
                  <a:pt x="2187560" y="6438940"/>
                </a:lnTo>
                <a:lnTo>
                  <a:pt x="0" y="64389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11110" y="0"/>
            <a:ext cx="11976890" cy="10287000"/>
          </a:xfrm>
          <a:custGeom>
            <a:avLst/>
            <a:gdLst/>
            <a:ahLst/>
            <a:cxnLst/>
            <a:rect r="r" b="b" t="t" l="l"/>
            <a:pathLst>
              <a:path h="10287000" w="11976890">
                <a:moveTo>
                  <a:pt x="0" y="0"/>
                </a:moveTo>
                <a:lnTo>
                  <a:pt x="11976890" y="0"/>
                </a:lnTo>
                <a:lnTo>
                  <a:pt x="1197689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17904" y="2906461"/>
            <a:ext cx="10753344" cy="2355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236"/>
              </a:lnSpc>
            </a:pPr>
            <a:r>
              <a:rPr lang="en-US" sz="13740" spc="-687" b="true">
                <a:solidFill>
                  <a:srgbClr val="04383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Partnerschaft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72768" y="5228825"/>
            <a:ext cx="5065776" cy="938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5486" spc="-109" b="true">
                <a:solidFill>
                  <a:srgbClr val="F37E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Ethik, 8. Klasse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968804" cy="6001661"/>
          </a:xfrm>
          <a:custGeom>
            <a:avLst/>
            <a:gdLst/>
            <a:ahLst/>
            <a:cxnLst/>
            <a:rect r="r" b="b" t="t" l="l"/>
            <a:pathLst>
              <a:path h="6001661" w="1968804">
                <a:moveTo>
                  <a:pt x="0" y="0"/>
                </a:moveTo>
                <a:lnTo>
                  <a:pt x="1968804" y="0"/>
                </a:lnTo>
                <a:lnTo>
                  <a:pt x="1968804" y="6001661"/>
                </a:lnTo>
                <a:lnTo>
                  <a:pt x="0" y="60016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00440" y="6635716"/>
            <a:ext cx="2187560" cy="3651284"/>
          </a:xfrm>
          <a:custGeom>
            <a:avLst/>
            <a:gdLst/>
            <a:ahLst/>
            <a:cxnLst/>
            <a:rect r="r" b="b" t="t" l="l"/>
            <a:pathLst>
              <a:path h="3651284" w="2187560">
                <a:moveTo>
                  <a:pt x="0" y="0"/>
                </a:moveTo>
                <a:lnTo>
                  <a:pt x="2187560" y="0"/>
                </a:lnTo>
                <a:lnTo>
                  <a:pt x="2187560" y="3651284"/>
                </a:lnTo>
                <a:lnTo>
                  <a:pt x="0" y="36512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828800" y="572005"/>
            <a:ext cx="5504688" cy="2074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902"/>
              </a:lnSpc>
            </a:pPr>
            <a:r>
              <a:rPr lang="en-US" sz="12073" spc="-603" b="true">
                <a:solidFill>
                  <a:srgbClr val="024042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Einstieg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83664" y="2871065"/>
            <a:ext cx="10753344" cy="703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91"/>
              </a:lnSpc>
            </a:pPr>
            <a:r>
              <a:rPr lang="en-US" sz="4136" b="true">
                <a:solidFill>
                  <a:srgbClr val="E66F5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“Man muss mit dem Partner alles teilen.”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83664" y="4068636"/>
            <a:ext cx="6528816" cy="1127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4"/>
              </a:lnSpc>
            </a:pPr>
            <a:r>
              <a:rPr lang="en-US" sz="3062">
                <a:solidFill>
                  <a:srgbClr val="024042"/>
                </a:solidFill>
                <a:latin typeface="Open Sauce"/>
                <a:ea typeface="Open Sauce"/>
                <a:cs typeface="Open Sauce"/>
                <a:sym typeface="Open Sauce"/>
              </a:rPr>
              <a:t>Positioniert euch im Raum von „stimme zu“ bis „stimme nicht zu“.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83664" y="5489509"/>
            <a:ext cx="5504688" cy="538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7"/>
              </a:lnSpc>
            </a:pPr>
            <a:r>
              <a:rPr lang="en-US" sz="3025">
                <a:solidFill>
                  <a:srgbClr val="024042"/>
                </a:solidFill>
                <a:latin typeface="Open Sauce"/>
                <a:ea typeface="Open Sauce"/>
                <a:cs typeface="Open Sauce"/>
                <a:sym typeface="Open Sauce"/>
              </a:rPr>
              <a:t>Begründet kurz eure Position.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83664" y="6312469"/>
            <a:ext cx="7863840" cy="538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7"/>
              </a:lnSpc>
            </a:pPr>
            <a:r>
              <a:rPr lang="en-US" sz="3025">
                <a:solidFill>
                  <a:srgbClr val="024042"/>
                </a:solidFill>
                <a:latin typeface="Open Sauce"/>
                <a:ea typeface="Open Sauce"/>
                <a:cs typeface="Open Sauce"/>
                <a:sym typeface="Open Sauce"/>
              </a:rPr>
              <a:t>Hört euch unterschiedliche Meinungen an.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739110" y="7499343"/>
            <a:ext cx="14809780" cy="863627"/>
          </a:xfrm>
          <a:custGeom>
            <a:avLst/>
            <a:gdLst/>
            <a:ahLst/>
            <a:cxnLst/>
            <a:rect r="r" b="b" t="t" l="l"/>
            <a:pathLst>
              <a:path h="863627" w="14809780">
                <a:moveTo>
                  <a:pt x="0" y="0"/>
                </a:moveTo>
                <a:lnTo>
                  <a:pt x="14809780" y="0"/>
                </a:lnTo>
                <a:lnTo>
                  <a:pt x="1480978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212848" y="8606734"/>
            <a:ext cx="1517904" cy="999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2858" b="true">
                <a:solidFill>
                  <a:srgbClr val="E66F58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STIMME</a:t>
            </a:r>
          </a:p>
          <a:p>
            <a:pPr algn="l">
              <a:lnSpc>
                <a:spcPts val="4001"/>
              </a:lnSpc>
            </a:pPr>
            <a:r>
              <a:rPr lang="en-US" sz="2858" b="true">
                <a:solidFill>
                  <a:srgbClr val="E66F58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ZU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264640" y="8626747"/>
            <a:ext cx="1755648" cy="969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52"/>
              </a:lnSpc>
            </a:pPr>
            <a:r>
              <a:rPr lang="en-US" b="true" sz="2823">
                <a:solidFill>
                  <a:srgbClr val="41B9C0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STIMME</a:t>
            </a:r>
          </a:p>
          <a:p>
            <a:pPr algn="r">
              <a:lnSpc>
                <a:spcPts val="3952"/>
              </a:lnSpc>
            </a:pPr>
            <a:r>
              <a:rPr lang="en-US" b="true" sz="2823">
                <a:solidFill>
                  <a:srgbClr val="41B9C0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NICHT ZU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968804" cy="5793953"/>
          </a:xfrm>
          <a:custGeom>
            <a:avLst/>
            <a:gdLst/>
            <a:ahLst/>
            <a:cxnLst/>
            <a:rect r="r" b="b" t="t" l="l"/>
            <a:pathLst>
              <a:path h="5793953" w="1968804">
                <a:moveTo>
                  <a:pt x="0" y="0"/>
                </a:moveTo>
                <a:lnTo>
                  <a:pt x="1968804" y="0"/>
                </a:lnTo>
                <a:lnTo>
                  <a:pt x="1968804" y="5793953"/>
                </a:lnTo>
                <a:lnTo>
                  <a:pt x="0" y="5793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00440" y="6854356"/>
            <a:ext cx="2187560" cy="3432644"/>
          </a:xfrm>
          <a:custGeom>
            <a:avLst/>
            <a:gdLst/>
            <a:ahLst/>
            <a:cxnLst/>
            <a:rect r="r" b="b" t="t" l="l"/>
            <a:pathLst>
              <a:path h="3432644" w="2187560">
                <a:moveTo>
                  <a:pt x="0" y="0"/>
                </a:moveTo>
                <a:lnTo>
                  <a:pt x="2187560" y="0"/>
                </a:lnTo>
                <a:lnTo>
                  <a:pt x="2187560" y="3432644"/>
                </a:lnTo>
                <a:lnTo>
                  <a:pt x="0" y="34326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68976" y="8570678"/>
            <a:ext cx="8717426" cy="437279"/>
          </a:xfrm>
          <a:custGeom>
            <a:avLst/>
            <a:gdLst/>
            <a:ahLst/>
            <a:cxnLst/>
            <a:rect r="r" b="b" t="t" l="l"/>
            <a:pathLst>
              <a:path h="437279" w="8717426">
                <a:moveTo>
                  <a:pt x="0" y="0"/>
                </a:moveTo>
                <a:lnTo>
                  <a:pt x="8717426" y="0"/>
                </a:lnTo>
                <a:lnTo>
                  <a:pt x="871742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925244" y="1279043"/>
            <a:ext cx="7842402" cy="3224936"/>
          </a:xfrm>
          <a:custGeom>
            <a:avLst/>
            <a:gdLst/>
            <a:ahLst/>
            <a:cxnLst/>
            <a:rect r="r" b="b" t="t" l="l"/>
            <a:pathLst>
              <a:path h="3224936" w="7842402">
                <a:moveTo>
                  <a:pt x="0" y="0"/>
                </a:moveTo>
                <a:lnTo>
                  <a:pt x="7842402" y="0"/>
                </a:lnTo>
                <a:lnTo>
                  <a:pt x="7842402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445598" y="3848060"/>
            <a:ext cx="2406316" cy="1300906"/>
          </a:xfrm>
          <a:custGeom>
            <a:avLst/>
            <a:gdLst/>
            <a:ahLst/>
            <a:cxnLst/>
            <a:rect r="r" b="b" t="t" l="l"/>
            <a:pathLst>
              <a:path h="1300906" w="2406316">
                <a:moveTo>
                  <a:pt x="0" y="0"/>
                </a:moveTo>
                <a:lnTo>
                  <a:pt x="2406316" y="0"/>
                </a:lnTo>
                <a:lnTo>
                  <a:pt x="2406316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622220" y="3848060"/>
            <a:ext cx="2625072" cy="1300906"/>
          </a:xfrm>
          <a:custGeom>
            <a:avLst/>
            <a:gdLst/>
            <a:ahLst/>
            <a:cxnLst/>
            <a:rect r="r" b="b" t="t" l="l"/>
            <a:pathLst>
              <a:path h="1300906" w="2625072">
                <a:moveTo>
                  <a:pt x="0" y="0"/>
                </a:moveTo>
                <a:lnTo>
                  <a:pt x="2625072" y="0"/>
                </a:lnTo>
                <a:lnTo>
                  <a:pt x="2625072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570574" y="4919394"/>
            <a:ext cx="2187560" cy="1519546"/>
          </a:xfrm>
          <a:custGeom>
            <a:avLst/>
            <a:gdLst/>
            <a:ahLst/>
            <a:cxnLst/>
            <a:rect r="r" b="b" t="t" l="l"/>
            <a:pathLst>
              <a:path h="1519546" w="2187560">
                <a:moveTo>
                  <a:pt x="0" y="0"/>
                </a:moveTo>
                <a:lnTo>
                  <a:pt x="2187560" y="0"/>
                </a:lnTo>
                <a:lnTo>
                  <a:pt x="2187560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47196" y="4919394"/>
            <a:ext cx="2187560" cy="1519546"/>
          </a:xfrm>
          <a:custGeom>
            <a:avLst/>
            <a:gdLst/>
            <a:ahLst/>
            <a:cxnLst/>
            <a:rect r="r" b="b" t="t" l="l"/>
            <a:pathLst>
              <a:path h="1519546" w="2187560">
                <a:moveTo>
                  <a:pt x="0" y="0"/>
                </a:moveTo>
                <a:lnTo>
                  <a:pt x="2187560" y="0"/>
                </a:lnTo>
                <a:lnTo>
                  <a:pt x="2187560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23818" y="4919394"/>
            <a:ext cx="1979742" cy="1519546"/>
          </a:xfrm>
          <a:custGeom>
            <a:avLst/>
            <a:gdLst/>
            <a:ahLst/>
            <a:cxnLst/>
            <a:rect r="r" b="b" t="t" l="l"/>
            <a:pathLst>
              <a:path h="1519546" w="1979742">
                <a:moveTo>
                  <a:pt x="0" y="0"/>
                </a:moveTo>
                <a:lnTo>
                  <a:pt x="1979742" y="0"/>
                </a:lnTo>
                <a:lnTo>
                  <a:pt x="1979742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70574" y="6209369"/>
            <a:ext cx="3281340" cy="1300906"/>
          </a:xfrm>
          <a:custGeom>
            <a:avLst/>
            <a:gdLst/>
            <a:ahLst/>
            <a:cxnLst/>
            <a:rect r="r" b="b" t="t" l="l"/>
            <a:pathLst>
              <a:path h="1300906" w="3281340">
                <a:moveTo>
                  <a:pt x="0" y="0"/>
                </a:moveTo>
                <a:lnTo>
                  <a:pt x="3281340" y="0"/>
                </a:lnTo>
                <a:lnTo>
                  <a:pt x="3281340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622220" y="6209369"/>
            <a:ext cx="3281340" cy="1300906"/>
          </a:xfrm>
          <a:custGeom>
            <a:avLst/>
            <a:gdLst/>
            <a:ahLst/>
            <a:cxnLst/>
            <a:rect r="r" b="b" t="t" l="l"/>
            <a:pathLst>
              <a:path h="1300906" w="3281340">
                <a:moveTo>
                  <a:pt x="0" y="0"/>
                </a:moveTo>
                <a:lnTo>
                  <a:pt x="3281340" y="0"/>
                </a:lnTo>
                <a:lnTo>
                  <a:pt x="3281340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351818" y="7499343"/>
            <a:ext cx="6759560" cy="1289974"/>
          </a:xfrm>
          <a:custGeom>
            <a:avLst/>
            <a:gdLst/>
            <a:ahLst/>
            <a:cxnLst/>
            <a:rect r="r" b="b" t="t" l="l"/>
            <a:pathLst>
              <a:path h="1289974" w="6759560">
                <a:moveTo>
                  <a:pt x="0" y="0"/>
                </a:moveTo>
                <a:lnTo>
                  <a:pt x="6759560" y="0"/>
                </a:lnTo>
                <a:lnTo>
                  <a:pt x="6759560" y="1289975"/>
                </a:lnTo>
                <a:lnTo>
                  <a:pt x="0" y="12899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664208" y="1202597"/>
            <a:ext cx="7863840" cy="1463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09"/>
              </a:lnSpc>
            </a:pPr>
            <a:r>
              <a:rPr lang="en-US" sz="9591" spc="-479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Arbeitsphase 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73936" y="2874639"/>
            <a:ext cx="5705856" cy="577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7"/>
              </a:lnSpc>
            </a:pPr>
            <a:r>
              <a:rPr lang="en-US" sz="3797" b="true">
                <a:solidFill>
                  <a:srgbClr val="F37E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Beziehungshaus bauen.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73936" y="4199536"/>
            <a:ext cx="5596128" cy="935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8"/>
              </a:lnSpc>
            </a:pPr>
            <a:r>
              <a:rPr lang="en-US" sz="2626" spc="-52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In kleinen Gruppen gemeinsam eine starke Partnerschaft gestalten.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73936" y="5455063"/>
            <a:ext cx="5157216" cy="934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55"/>
              </a:lnSpc>
            </a:pPr>
            <a:r>
              <a:rPr lang="en-US" sz="2659" spc="-53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Baustein-Karten beschriften: </a:t>
            </a:r>
          </a:p>
          <a:p>
            <a:pPr algn="l">
              <a:lnSpc>
                <a:spcPts val="3855"/>
              </a:lnSpc>
            </a:pPr>
            <a:r>
              <a:rPr lang="en-US" sz="2659" spc="-53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Was braucht eine Partnerschaft?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73936" y="6690132"/>
            <a:ext cx="5157216" cy="965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2"/>
              </a:lnSpc>
            </a:pPr>
            <a:r>
              <a:rPr lang="en-US" sz="2691" spc="-53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Die Bausteine einordnen: </a:t>
            </a:r>
          </a:p>
          <a:p>
            <a:pPr algn="l">
              <a:lnSpc>
                <a:spcPts val="3902"/>
              </a:lnSpc>
            </a:pPr>
            <a:r>
              <a:rPr lang="en-US" sz="2691" spc="-53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Fundament (unten), Dach (oben).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773936" y="7958706"/>
            <a:ext cx="4754880" cy="453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55"/>
              </a:lnSpc>
            </a:pPr>
            <a:r>
              <a:rPr lang="en-US" sz="2659" spc="-53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Einigung im Team ist euer Ziel.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968804" cy="6001661"/>
          </a:xfrm>
          <a:custGeom>
            <a:avLst/>
            <a:gdLst/>
            <a:ahLst/>
            <a:cxnLst/>
            <a:rect r="r" b="b" t="t" l="l"/>
            <a:pathLst>
              <a:path h="6001661" w="1968804">
                <a:moveTo>
                  <a:pt x="0" y="0"/>
                </a:moveTo>
                <a:lnTo>
                  <a:pt x="1968804" y="0"/>
                </a:lnTo>
                <a:lnTo>
                  <a:pt x="1968804" y="6001661"/>
                </a:lnTo>
                <a:lnTo>
                  <a:pt x="0" y="60016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00440" y="6635716"/>
            <a:ext cx="2187560" cy="3651284"/>
          </a:xfrm>
          <a:custGeom>
            <a:avLst/>
            <a:gdLst/>
            <a:ahLst/>
            <a:cxnLst/>
            <a:rect r="r" b="b" t="t" l="l"/>
            <a:pathLst>
              <a:path h="3651284" w="2187560">
                <a:moveTo>
                  <a:pt x="0" y="0"/>
                </a:moveTo>
                <a:lnTo>
                  <a:pt x="2187560" y="0"/>
                </a:lnTo>
                <a:lnTo>
                  <a:pt x="2187560" y="3651284"/>
                </a:lnTo>
                <a:lnTo>
                  <a:pt x="0" y="36512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810512" y="853497"/>
            <a:ext cx="8778240" cy="1661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631"/>
              </a:lnSpc>
            </a:pPr>
            <a:r>
              <a:rPr lang="en-US" sz="9736" spc="-292" b="true">
                <a:solidFill>
                  <a:srgbClr val="003B3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Arbeitsphase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47088" y="2493834"/>
            <a:ext cx="6547104" cy="769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4"/>
              </a:lnSpc>
            </a:pPr>
            <a:r>
              <a:rPr lang="en-US" sz="4495" spc="-134" b="true">
                <a:solidFill>
                  <a:srgbClr val="F4744B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Partner-Matching-Karten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64767" y="4025145"/>
            <a:ext cx="7664815" cy="513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2812" indent="-326406" lvl="1">
              <a:lnSpc>
                <a:spcPts val="4233"/>
              </a:lnSpc>
              <a:buFont typeface="Arial"/>
              <a:buChar char="•"/>
            </a:pPr>
            <a:r>
              <a:rPr lang="en-US" sz="3023" spc="-30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Du füllst deine Karte anonym aus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64767" y="4768671"/>
            <a:ext cx="8379754" cy="1131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0456" indent="-330228" lvl="1">
              <a:lnSpc>
                <a:spcPts val="4588"/>
              </a:lnSpc>
              <a:buFont typeface="Arial"/>
              <a:buChar char="•"/>
            </a:pPr>
            <a:r>
              <a:rPr lang="en-US" sz="3059" spc="-30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Eigenschaften, die dir bei einem Partner wichtig sind und deine eigenen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64767" y="6044844"/>
            <a:ext cx="7163252" cy="1113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2812" indent="-326406" lvl="1">
              <a:lnSpc>
                <a:spcPts val="4535"/>
              </a:lnSpc>
              <a:buFont typeface="Arial"/>
              <a:buChar char="•"/>
            </a:pPr>
            <a:r>
              <a:rPr lang="en-US" sz="3023" spc="-30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Wir sammeln, mischen und lesen einige vor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64767" y="7330134"/>
            <a:ext cx="7296912" cy="1131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0456" indent="-330228" lvl="1">
              <a:lnSpc>
                <a:spcPts val="4588"/>
              </a:lnSpc>
              <a:buFont typeface="Arial"/>
              <a:buChar char="•"/>
            </a:pPr>
            <a:r>
              <a:rPr lang="en-US" sz="3059" spc="-30">
                <a:solidFill>
                  <a:srgbClr val="003B31"/>
                </a:solidFill>
                <a:latin typeface="Open Sauce"/>
                <a:ea typeface="Open Sauce"/>
                <a:cs typeface="Open Sauce"/>
                <a:sym typeface="Open Sauce"/>
              </a:rPr>
              <a:t>Wir vergleichen und besprechen unsere Erwartungen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739110" y="8997026"/>
            <a:ext cx="10237780" cy="655919"/>
          </a:xfrm>
          <a:custGeom>
            <a:avLst/>
            <a:gdLst/>
            <a:ahLst/>
            <a:cxnLst/>
            <a:rect r="r" b="b" t="t" l="l"/>
            <a:pathLst>
              <a:path h="655919" w="10237780">
                <a:moveTo>
                  <a:pt x="0" y="0"/>
                </a:moveTo>
                <a:lnTo>
                  <a:pt x="10237780" y="0"/>
                </a:lnTo>
                <a:lnTo>
                  <a:pt x="1023778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838651" y="2153985"/>
            <a:ext cx="6540804" cy="6438940"/>
          </a:xfrm>
          <a:custGeom>
            <a:avLst/>
            <a:gdLst/>
            <a:ahLst/>
            <a:cxnLst/>
            <a:rect r="r" b="b" t="t" l="l"/>
            <a:pathLst>
              <a:path h="6438940" w="6540804">
                <a:moveTo>
                  <a:pt x="0" y="0"/>
                </a:moveTo>
                <a:lnTo>
                  <a:pt x="6540804" y="0"/>
                </a:lnTo>
                <a:lnTo>
                  <a:pt x="6540804" y="6438941"/>
                </a:lnTo>
                <a:lnTo>
                  <a:pt x="0" y="64389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442800">
            <a:off x="12216183" y="3627375"/>
            <a:ext cx="2560320" cy="623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5"/>
              </a:lnSpc>
            </a:pPr>
            <a:r>
              <a:rPr lang="en-US" b="true" sz="1523" spc="30">
                <a:solidFill>
                  <a:srgbClr val="003B3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EIGENSCHAFTEN,</a:t>
            </a:r>
          </a:p>
          <a:p>
            <a:pPr algn="l">
              <a:lnSpc>
                <a:spcPts val="1675"/>
              </a:lnSpc>
            </a:pPr>
            <a:r>
              <a:rPr lang="en-US" b="true" sz="1523" spc="30">
                <a:solidFill>
                  <a:srgbClr val="003B3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DIE MIR BEI EINEM PARTNER WICHTIG SIND</a:t>
            </a:r>
          </a:p>
        </p:txBody>
      </p:sp>
      <p:sp>
        <p:nvSpPr>
          <p:cNvPr name="TextBox 14" id="14"/>
          <p:cNvSpPr txBox="true"/>
          <p:nvPr/>
        </p:nvSpPr>
        <p:spPr>
          <a:xfrm rot="442800">
            <a:off x="11468804" y="5724249"/>
            <a:ext cx="1499616" cy="369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68"/>
              </a:lnSpc>
            </a:pPr>
            <a:r>
              <a:rPr lang="en-US" b="true" sz="1334" spc="26">
                <a:solidFill>
                  <a:srgbClr val="003B3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MEINE EIGENEN EIGENSCHAFTEN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750048" cy="6001661"/>
          </a:xfrm>
          <a:custGeom>
            <a:avLst/>
            <a:gdLst/>
            <a:ahLst/>
            <a:cxnLst/>
            <a:rect r="r" b="b" t="t" l="l"/>
            <a:pathLst>
              <a:path h="6001661" w="1750048">
                <a:moveTo>
                  <a:pt x="0" y="0"/>
                </a:moveTo>
                <a:lnTo>
                  <a:pt x="1750048" y="0"/>
                </a:lnTo>
                <a:lnTo>
                  <a:pt x="1750048" y="6001661"/>
                </a:lnTo>
                <a:lnTo>
                  <a:pt x="0" y="60016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91056" y="1010163"/>
            <a:ext cx="5431536" cy="1124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85"/>
              </a:lnSpc>
            </a:pPr>
            <a:r>
              <a:rPr lang="en-US" sz="8485" spc="-339" b="true">
                <a:solidFill>
                  <a:srgbClr val="00495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Diskussion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27632" y="2495516"/>
            <a:ext cx="5925312" cy="491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3229" spc="-64" b="true">
                <a:solidFill>
                  <a:srgbClr val="E4674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Vier Ecken. Vier Perspektiven.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8487732" y="634055"/>
            <a:ext cx="3926670" cy="4733550"/>
          </a:xfrm>
          <a:custGeom>
            <a:avLst/>
            <a:gdLst/>
            <a:ahLst/>
            <a:cxnLst/>
            <a:rect r="r" b="b" t="t" l="l"/>
            <a:pathLst>
              <a:path h="4733550" w="3926670">
                <a:moveTo>
                  <a:pt x="0" y="0"/>
                </a:moveTo>
                <a:lnTo>
                  <a:pt x="3926670" y="0"/>
                </a:lnTo>
                <a:lnTo>
                  <a:pt x="3926670" y="4733551"/>
                </a:lnTo>
                <a:lnTo>
                  <a:pt x="0" y="47335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1274400">
            <a:off x="9125712" y="2254012"/>
            <a:ext cx="2907792" cy="1355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9"/>
              </a:lnSpc>
            </a:pPr>
            <a:r>
              <a:rPr lang="en-US" sz="2258" spc="-90" b="true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Partnerschaft bedeutet, immer alles</a:t>
            </a:r>
          </a:p>
          <a:p>
            <a:pPr algn="l">
              <a:lnSpc>
                <a:spcPts val="2709"/>
              </a:lnSpc>
            </a:pPr>
            <a:r>
              <a:rPr lang="en-US" sz="2258" spc="-90" b="true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mit dem anderen</a:t>
            </a:r>
          </a:p>
          <a:p>
            <a:pPr algn="l">
              <a:lnSpc>
                <a:spcPts val="2709"/>
              </a:lnSpc>
            </a:pPr>
            <a:r>
              <a:rPr lang="en-US" sz="2258" spc="-90" b="true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zu teilen.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716000" y="634055"/>
            <a:ext cx="3926670" cy="4733550"/>
          </a:xfrm>
          <a:custGeom>
            <a:avLst/>
            <a:gdLst/>
            <a:ahLst/>
            <a:cxnLst/>
            <a:rect r="r" b="b" t="t" l="l"/>
            <a:pathLst>
              <a:path h="4733550" w="3926670">
                <a:moveTo>
                  <a:pt x="0" y="0"/>
                </a:moveTo>
                <a:lnTo>
                  <a:pt x="3926670" y="0"/>
                </a:lnTo>
                <a:lnTo>
                  <a:pt x="3926670" y="4733551"/>
                </a:lnTo>
                <a:lnTo>
                  <a:pt x="0" y="47335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1209600">
            <a:off x="14592183" y="2345541"/>
            <a:ext cx="2596896" cy="1346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2228" spc="-89" b="true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Jeder: sollte</a:t>
            </a:r>
          </a:p>
          <a:p>
            <a:pPr algn="l">
              <a:lnSpc>
                <a:spcPts val="2674"/>
              </a:lnSpc>
            </a:pPr>
            <a:r>
              <a:rPr lang="en-US" sz="2228" spc="-89" b="true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eigene Freiräume</a:t>
            </a:r>
          </a:p>
          <a:p>
            <a:pPr algn="l">
              <a:lnSpc>
                <a:spcPts val="2674"/>
              </a:lnSpc>
            </a:pPr>
            <a:r>
              <a:rPr lang="en-US" sz="2228" spc="-89" b="true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 der Partnerschaft haben.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393952" y="5138034"/>
            <a:ext cx="4801694" cy="4514911"/>
          </a:xfrm>
          <a:custGeom>
            <a:avLst/>
            <a:gdLst/>
            <a:ahLst/>
            <a:cxnLst/>
            <a:rect r="r" b="b" t="t" l="l"/>
            <a:pathLst>
              <a:path h="4514911" w="4801694">
                <a:moveTo>
                  <a:pt x="0" y="0"/>
                </a:moveTo>
                <a:lnTo>
                  <a:pt x="4801694" y="0"/>
                </a:lnTo>
                <a:lnTo>
                  <a:pt x="4801694" y="4514911"/>
                </a:lnTo>
                <a:lnTo>
                  <a:pt x="0" y="45149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485632" y="7250914"/>
            <a:ext cx="2231136" cy="1443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376" spc="-95" b="true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Ehrlichkeit ist wichtiger als Rücksicht in der Partnerschaft.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923818" y="5356674"/>
            <a:ext cx="4364182" cy="4296271"/>
          </a:xfrm>
          <a:custGeom>
            <a:avLst/>
            <a:gdLst/>
            <a:ahLst/>
            <a:cxnLst/>
            <a:rect r="r" b="b" t="t" l="l"/>
            <a:pathLst>
              <a:path h="4296271" w="4364182">
                <a:moveTo>
                  <a:pt x="0" y="0"/>
                </a:moveTo>
                <a:lnTo>
                  <a:pt x="4364182" y="0"/>
                </a:lnTo>
                <a:lnTo>
                  <a:pt x="4364182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904720" y="7311874"/>
            <a:ext cx="2596896" cy="143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7"/>
              </a:lnSpc>
            </a:pPr>
            <a:r>
              <a:rPr lang="en-US" sz="2406" spc="-96" b="true">
                <a:solidFill>
                  <a:srgbClr val="00495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Konflikte gehören dazu und machen eine Partnerschaft stärker.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2403464" y="4711687"/>
            <a:ext cx="1312536" cy="2153601"/>
          </a:xfrm>
          <a:custGeom>
            <a:avLst/>
            <a:gdLst/>
            <a:ahLst/>
            <a:cxnLst/>
            <a:rect r="r" b="b" t="t" l="l"/>
            <a:pathLst>
              <a:path h="2153601" w="1312536">
                <a:moveTo>
                  <a:pt x="0" y="0"/>
                </a:moveTo>
                <a:lnTo>
                  <a:pt x="1312536" y="0"/>
                </a:lnTo>
                <a:lnTo>
                  <a:pt x="131253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627632" y="3697179"/>
            <a:ext cx="5230368" cy="4008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5"/>
              </a:lnSpc>
            </a:pPr>
            <a:r>
              <a:rPr lang="en-US" sz="2832" spc="-56" b="true">
                <a:solidFill>
                  <a:srgbClr val="004954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Positioniert euch in der Ecke, der ihr am meisten zustimmt.</a:t>
            </a:r>
          </a:p>
          <a:p>
            <a:pPr algn="l">
              <a:lnSpc>
                <a:spcPts val="3965"/>
              </a:lnSpc>
            </a:pPr>
          </a:p>
          <a:p>
            <a:pPr algn="l">
              <a:lnSpc>
                <a:spcPts val="3965"/>
              </a:lnSpc>
            </a:pPr>
            <a:r>
              <a:rPr lang="en-US" sz="2832" spc="-56" b="true">
                <a:solidFill>
                  <a:srgbClr val="004954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Begründet eure Wahl</a:t>
            </a:r>
          </a:p>
          <a:p>
            <a:pPr algn="l">
              <a:lnSpc>
                <a:spcPts val="3965"/>
              </a:lnSpc>
            </a:pPr>
            <a:r>
              <a:rPr lang="en-US" sz="2832" spc="-56" b="true">
                <a:solidFill>
                  <a:srgbClr val="004954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in der Gruppe.</a:t>
            </a:r>
          </a:p>
          <a:p>
            <a:pPr algn="l">
              <a:lnSpc>
                <a:spcPts val="3965"/>
              </a:lnSpc>
            </a:pPr>
          </a:p>
          <a:p>
            <a:pPr algn="l">
              <a:lnSpc>
                <a:spcPts val="3965"/>
              </a:lnSpc>
            </a:pPr>
            <a:r>
              <a:rPr lang="en-US" sz="2832" spc="-56" b="true">
                <a:solidFill>
                  <a:srgbClr val="004954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Hört die anderen Perspektiven und berichtet im Plenum.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8976" y="2776725"/>
            <a:ext cx="10019024" cy="7510275"/>
          </a:xfrm>
          <a:custGeom>
            <a:avLst/>
            <a:gdLst/>
            <a:ahLst/>
            <a:cxnLst/>
            <a:rect r="r" b="b" t="t" l="l"/>
            <a:pathLst>
              <a:path h="7510275" w="10019024">
                <a:moveTo>
                  <a:pt x="0" y="0"/>
                </a:moveTo>
                <a:lnTo>
                  <a:pt x="10019024" y="0"/>
                </a:lnTo>
                <a:lnTo>
                  <a:pt x="10019024" y="7510275"/>
                </a:lnTo>
                <a:lnTo>
                  <a:pt x="0" y="75102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789330" y="1497682"/>
            <a:ext cx="6978316" cy="7936623"/>
          </a:xfrm>
          <a:custGeom>
            <a:avLst/>
            <a:gdLst/>
            <a:ahLst/>
            <a:cxnLst/>
            <a:rect r="r" b="b" t="t" l="l"/>
            <a:pathLst>
              <a:path h="7936623" w="6978316">
                <a:moveTo>
                  <a:pt x="0" y="0"/>
                </a:moveTo>
                <a:lnTo>
                  <a:pt x="6978316" y="0"/>
                </a:lnTo>
                <a:lnTo>
                  <a:pt x="6978316" y="7936623"/>
                </a:lnTo>
                <a:lnTo>
                  <a:pt x="0" y="79366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323999">
            <a:off x="11342903" y="2517139"/>
            <a:ext cx="3730752" cy="608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627">
                <a:solidFill>
                  <a:srgbClr val="444444"/>
                </a:solidFill>
                <a:latin typeface="Open Sauce"/>
                <a:ea typeface="Open Sauce"/>
                <a:cs typeface="Open Sauce"/>
                <a:sym typeface="Open Sauce"/>
              </a:rPr>
              <a:t>Mein Fundament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1101866" y="2995365"/>
            <a:ext cx="4364182" cy="655919"/>
          </a:xfrm>
          <a:custGeom>
            <a:avLst/>
            <a:gdLst/>
            <a:ahLst/>
            <a:cxnLst/>
            <a:rect r="r" b="b" t="t" l="l"/>
            <a:pathLst>
              <a:path h="655919" w="4364182">
                <a:moveTo>
                  <a:pt x="0" y="0"/>
                </a:moveTo>
                <a:lnTo>
                  <a:pt x="4364182" y="0"/>
                </a:lnTo>
                <a:lnTo>
                  <a:pt x="436418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664354" y="4066699"/>
            <a:ext cx="1093780" cy="1082267"/>
          </a:xfrm>
          <a:custGeom>
            <a:avLst/>
            <a:gdLst/>
            <a:ahLst/>
            <a:cxnLst/>
            <a:rect r="r" b="b" t="t" l="l"/>
            <a:pathLst>
              <a:path h="1082267" w="1093780">
                <a:moveTo>
                  <a:pt x="0" y="0"/>
                </a:moveTo>
                <a:lnTo>
                  <a:pt x="1093780" y="0"/>
                </a:lnTo>
                <a:lnTo>
                  <a:pt x="109378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-323999">
            <a:off x="10913242" y="4145460"/>
            <a:ext cx="329184" cy="862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6"/>
              </a:lnSpc>
            </a:pPr>
            <a:r>
              <a:rPr lang="en-US" sz="5097">
                <a:solidFill>
                  <a:srgbClr val="F47F65"/>
                </a:solidFill>
                <a:latin typeface="Open Sauce"/>
                <a:ea typeface="Open Sauce"/>
                <a:cs typeface="Open Sauce"/>
                <a:sym typeface="Open Sauce"/>
              </a:rPr>
              <a:t>1</a:t>
            </a:r>
          </a:p>
        </p:txBody>
      </p:sp>
      <p:sp>
        <p:nvSpPr>
          <p:cNvPr name="TextBox 9" id="9"/>
          <p:cNvSpPr txBox="true"/>
          <p:nvPr/>
        </p:nvSpPr>
        <p:spPr>
          <a:xfrm rot="-323999">
            <a:off x="12000072" y="4116400"/>
            <a:ext cx="2487168" cy="7035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7"/>
              </a:lnSpc>
            </a:pPr>
            <a:r>
              <a:rPr lang="en-US" sz="4084">
                <a:solidFill>
                  <a:srgbClr val="F47F65"/>
                </a:solidFill>
                <a:latin typeface="Open Sauce"/>
                <a:ea typeface="Open Sauce"/>
                <a:cs typeface="Open Sauce"/>
                <a:sym typeface="Open Sauce"/>
              </a:rPr>
              <a:t>Vertrauen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1965952" y="4711687"/>
            <a:ext cx="3062584" cy="437279"/>
          </a:xfrm>
          <a:custGeom>
            <a:avLst/>
            <a:gdLst/>
            <a:ahLst/>
            <a:cxnLst/>
            <a:rect r="r" b="b" t="t" l="l"/>
            <a:pathLst>
              <a:path h="437279" w="3062584">
                <a:moveTo>
                  <a:pt x="0" y="0"/>
                </a:moveTo>
                <a:lnTo>
                  <a:pt x="3062584" y="0"/>
                </a:lnTo>
                <a:lnTo>
                  <a:pt x="306258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664354" y="5564382"/>
            <a:ext cx="1093780" cy="1082267"/>
          </a:xfrm>
          <a:custGeom>
            <a:avLst/>
            <a:gdLst/>
            <a:ahLst/>
            <a:cxnLst/>
            <a:rect r="r" b="b" t="t" l="l"/>
            <a:pathLst>
              <a:path h="1082267" w="1093780">
                <a:moveTo>
                  <a:pt x="0" y="0"/>
                </a:moveTo>
                <a:lnTo>
                  <a:pt x="1093780" y="0"/>
                </a:lnTo>
                <a:lnTo>
                  <a:pt x="1093780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-323999">
            <a:off x="12053269" y="5537111"/>
            <a:ext cx="2779776" cy="731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68"/>
              </a:lnSpc>
            </a:pPr>
            <a:r>
              <a:rPr lang="en-US" sz="4334">
                <a:solidFill>
                  <a:srgbClr val="F4A63C"/>
                </a:solidFill>
                <a:latin typeface="Open Sauce"/>
                <a:ea typeface="Open Sauce"/>
                <a:cs typeface="Open Sauce"/>
                <a:sym typeface="Open Sauce"/>
              </a:rPr>
              <a:t>Ehrlichkeit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1965952" y="5990729"/>
            <a:ext cx="3281340" cy="655919"/>
          </a:xfrm>
          <a:custGeom>
            <a:avLst/>
            <a:gdLst/>
            <a:ahLst/>
            <a:cxnLst/>
            <a:rect r="r" b="b" t="t" l="l"/>
            <a:pathLst>
              <a:path h="655919" w="3281340">
                <a:moveTo>
                  <a:pt x="0" y="0"/>
                </a:moveTo>
                <a:lnTo>
                  <a:pt x="3281340" y="0"/>
                </a:lnTo>
                <a:lnTo>
                  <a:pt x="328134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664354" y="7062064"/>
            <a:ext cx="1093780" cy="1082267"/>
          </a:xfrm>
          <a:custGeom>
            <a:avLst/>
            <a:gdLst/>
            <a:ahLst/>
            <a:cxnLst/>
            <a:rect r="r" b="b" t="t" l="l"/>
            <a:pathLst>
              <a:path h="1082267" w="1093780">
                <a:moveTo>
                  <a:pt x="0" y="0"/>
                </a:moveTo>
                <a:lnTo>
                  <a:pt x="1093780" y="0"/>
                </a:lnTo>
                <a:lnTo>
                  <a:pt x="1093780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-323999">
            <a:off x="12126834" y="7075771"/>
            <a:ext cx="2249424" cy="740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86"/>
              </a:lnSpc>
            </a:pPr>
            <a:r>
              <a:rPr lang="en-US" sz="4419">
                <a:solidFill>
                  <a:srgbClr val="18A3A8"/>
                </a:solidFill>
                <a:latin typeface="Open Sauce"/>
                <a:ea typeface="Open Sauce"/>
                <a:cs typeface="Open Sauce"/>
                <a:sym typeface="Open Sauce"/>
              </a:rPr>
              <a:t>Zuhören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1965952" y="7707051"/>
            <a:ext cx="3062584" cy="437279"/>
          </a:xfrm>
          <a:custGeom>
            <a:avLst/>
            <a:gdLst/>
            <a:ahLst/>
            <a:cxnLst/>
            <a:rect r="r" b="b" t="t" l="l"/>
            <a:pathLst>
              <a:path h="437279" w="3062584">
                <a:moveTo>
                  <a:pt x="0" y="0"/>
                </a:moveTo>
                <a:lnTo>
                  <a:pt x="3062584" y="0"/>
                </a:lnTo>
                <a:lnTo>
                  <a:pt x="306258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455110" y="4711687"/>
            <a:ext cx="2832890" cy="5575313"/>
          </a:xfrm>
          <a:custGeom>
            <a:avLst/>
            <a:gdLst/>
            <a:ahLst/>
            <a:cxnLst/>
            <a:rect r="r" b="b" t="t" l="l"/>
            <a:pathLst>
              <a:path h="5575313" w="2832890">
                <a:moveTo>
                  <a:pt x="0" y="0"/>
                </a:moveTo>
                <a:lnTo>
                  <a:pt x="2832890" y="0"/>
                </a:lnTo>
                <a:lnTo>
                  <a:pt x="2832890" y="5575313"/>
                </a:lnTo>
                <a:lnTo>
                  <a:pt x="0" y="557531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69264" y="1120657"/>
            <a:ext cx="6510528" cy="1466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60"/>
              </a:lnSpc>
            </a:pPr>
            <a:r>
              <a:rPr lang="en-US" sz="10960" spc="-657" b="true">
                <a:solidFill>
                  <a:srgbClr val="003D4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Abschluss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69264" y="2849374"/>
            <a:ext cx="8065008" cy="640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5"/>
              </a:lnSpc>
            </a:pPr>
            <a:r>
              <a:rPr lang="en-US" sz="4875" spc="-292" b="true">
                <a:solidFill>
                  <a:srgbClr val="F47F6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Mein Beziehungs-Fundament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69264" y="4022486"/>
            <a:ext cx="7090162" cy="1977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2978" spc="-59">
                <a:solidFill>
                  <a:srgbClr val="003D43"/>
                </a:solidFill>
                <a:latin typeface="Open Sauce"/>
                <a:ea typeface="Open Sauce"/>
                <a:cs typeface="Open Sauce"/>
                <a:sym typeface="Open Sauce"/>
              </a:rPr>
              <a:t>Was trägt meine Partnerschaft? Schreibe drei Bausteine auf, die dir am wichtigsten sind.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69264" y="6434208"/>
            <a:ext cx="5413248" cy="130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60"/>
              </a:lnSpc>
            </a:pPr>
            <a:r>
              <a:rPr lang="en-US" sz="2978" spc="-59">
                <a:solidFill>
                  <a:srgbClr val="003D43"/>
                </a:solidFill>
                <a:latin typeface="Open Sauce"/>
                <a:ea typeface="Open Sauce"/>
                <a:cs typeface="Open Sauce"/>
                <a:sym typeface="Open Sauce"/>
              </a:rPr>
              <a:t>Deine Karte – zum Mitnehmen oder in dein Heft.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864086" y="8778386"/>
            <a:ext cx="7415828" cy="874559"/>
          </a:xfrm>
          <a:custGeom>
            <a:avLst/>
            <a:gdLst/>
            <a:ahLst/>
            <a:cxnLst/>
            <a:rect r="r" b="b" t="t" l="l"/>
            <a:pathLst>
              <a:path h="874559" w="7415828">
                <a:moveTo>
                  <a:pt x="0" y="0"/>
                </a:moveTo>
                <a:lnTo>
                  <a:pt x="7415828" y="0"/>
                </a:lnTo>
                <a:lnTo>
                  <a:pt x="7415828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-323999">
            <a:off x="10913242" y="5534205"/>
            <a:ext cx="329184" cy="862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6"/>
              </a:lnSpc>
            </a:pPr>
            <a:r>
              <a:rPr lang="en-US" sz="5097">
                <a:solidFill>
                  <a:srgbClr val="F4A63C"/>
                </a:solidFill>
                <a:latin typeface="Open Sauce"/>
                <a:ea typeface="Open Sauce"/>
                <a:cs typeface="Open Sauce"/>
                <a:sym typeface="Open Sauce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-323999">
            <a:off x="10986394" y="7077255"/>
            <a:ext cx="329184" cy="862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6"/>
              </a:lnSpc>
            </a:pPr>
            <a:r>
              <a:rPr lang="en-US" sz="5097">
                <a:solidFill>
                  <a:srgbClr val="18A3A8"/>
                </a:solidFill>
                <a:latin typeface="Open Sauce"/>
                <a:ea typeface="Open Sauce"/>
                <a:cs typeface="Open Sauce"/>
                <a:sym typeface="Open Sauce"/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98842" y="0"/>
            <a:ext cx="3489158" cy="9434305"/>
          </a:xfrm>
          <a:custGeom>
            <a:avLst/>
            <a:gdLst/>
            <a:ahLst/>
            <a:cxnLst/>
            <a:rect r="r" b="b" t="t" l="l"/>
            <a:pathLst>
              <a:path h="9434305" w="3489158">
                <a:moveTo>
                  <a:pt x="0" y="0"/>
                </a:moveTo>
                <a:lnTo>
                  <a:pt x="3489158" y="0"/>
                </a:lnTo>
                <a:lnTo>
                  <a:pt x="3489158" y="9434305"/>
                </a:lnTo>
                <a:lnTo>
                  <a:pt x="0" y="94343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82842" y="9204733"/>
            <a:ext cx="16122316" cy="655919"/>
          </a:xfrm>
          <a:custGeom>
            <a:avLst/>
            <a:gdLst/>
            <a:ahLst/>
            <a:cxnLst/>
            <a:rect r="r" b="b" t="t" l="l"/>
            <a:pathLst>
              <a:path h="655919" w="16122316">
                <a:moveTo>
                  <a:pt x="0" y="0"/>
                </a:moveTo>
                <a:lnTo>
                  <a:pt x="16122316" y="0"/>
                </a:lnTo>
                <a:lnTo>
                  <a:pt x="1612231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351818" y="3214004"/>
            <a:ext cx="7197072" cy="6220301"/>
          </a:xfrm>
          <a:custGeom>
            <a:avLst/>
            <a:gdLst/>
            <a:ahLst/>
            <a:cxnLst/>
            <a:rect r="r" b="b" t="t" l="l"/>
            <a:pathLst>
              <a:path h="6220301" w="7197072">
                <a:moveTo>
                  <a:pt x="0" y="0"/>
                </a:moveTo>
                <a:lnTo>
                  <a:pt x="7197072" y="0"/>
                </a:lnTo>
                <a:lnTo>
                  <a:pt x="7197072" y="6220301"/>
                </a:lnTo>
                <a:lnTo>
                  <a:pt x="0" y="6220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33856" y="1836039"/>
            <a:ext cx="8723376" cy="3064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74"/>
              </a:lnSpc>
            </a:pPr>
            <a:r>
              <a:rPr lang="en-US" sz="7895" spc="-394" b="true">
                <a:solidFill>
                  <a:srgbClr val="00495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Partnerschaft braucht ein </a:t>
            </a:r>
            <a:r>
              <a:rPr lang="en-US" sz="7895" spc="-394" b="true">
                <a:solidFill>
                  <a:srgbClr val="F3816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starkes Fundament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33856" y="5590054"/>
            <a:ext cx="7681388" cy="2731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9081" indent="-369540" lvl="1">
              <a:lnSpc>
                <a:spcPts val="5477"/>
              </a:lnSpc>
              <a:buFont typeface="Arial"/>
              <a:buChar char="•"/>
            </a:pPr>
            <a:r>
              <a:rPr lang="en-US" sz="3423" spc="-68">
                <a:solidFill>
                  <a:srgbClr val="004954"/>
                </a:solidFill>
                <a:latin typeface="Open Sauce"/>
                <a:ea typeface="Open Sauce"/>
                <a:cs typeface="Open Sauce"/>
                <a:sym typeface="Open Sauce"/>
              </a:rPr>
              <a:t>Vertrauen geben</a:t>
            </a:r>
          </a:p>
          <a:p>
            <a:pPr algn="l" marL="739081" indent="-369540" lvl="1">
              <a:lnSpc>
                <a:spcPts val="5477"/>
              </a:lnSpc>
              <a:buFont typeface="Arial"/>
              <a:buChar char="•"/>
            </a:pPr>
            <a:r>
              <a:rPr lang="en-US" sz="3423" spc="-68">
                <a:solidFill>
                  <a:srgbClr val="004954"/>
                </a:solidFill>
                <a:latin typeface="Open Sauce"/>
                <a:ea typeface="Open Sauce"/>
                <a:cs typeface="Open Sauce"/>
                <a:sym typeface="Open Sauce"/>
              </a:rPr>
              <a:t>Respekt zeigen</a:t>
            </a:r>
          </a:p>
          <a:p>
            <a:pPr algn="l" marL="739081" indent="-369540" lvl="1">
              <a:lnSpc>
                <a:spcPts val="5477"/>
              </a:lnSpc>
              <a:buFont typeface="Arial"/>
              <a:buChar char="•"/>
            </a:pPr>
            <a:r>
              <a:rPr lang="en-US" sz="3423" spc="-68">
                <a:solidFill>
                  <a:srgbClr val="004954"/>
                </a:solidFill>
                <a:latin typeface="Open Sauce"/>
                <a:ea typeface="Open Sauce"/>
                <a:cs typeface="Open Sauce"/>
                <a:sym typeface="Open Sauce"/>
              </a:rPr>
              <a:t>Verantwortung übernehmen</a:t>
            </a:r>
          </a:p>
          <a:p>
            <a:pPr algn="l" marL="739081" indent="-369540" lvl="1">
              <a:lnSpc>
                <a:spcPts val="5477"/>
              </a:lnSpc>
              <a:buFont typeface="Arial"/>
              <a:buChar char="•"/>
            </a:pPr>
            <a:r>
              <a:rPr lang="en-US" sz="3423" spc="-68">
                <a:solidFill>
                  <a:srgbClr val="004954"/>
                </a:solidFill>
                <a:latin typeface="Open Sauce"/>
                <a:ea typeface="Open Sauce"/>
                <a:cs typeface="Open Sauce"/>
                <a:sym typeface="Open Sauce"/>
              </a:rPr>
              <a:t>Gemeinsam wachsen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DAHWlrW6hWY</dc:identifier>
  <dcterms:modified xsi:type="dcterms:W3CDTF">2011-08-01T06:04:30Z</dcterms:modified>
  <cp:revision>1</cp:revision>
  <dc:title>Partnerschaft – Ethik</dc:title>
</cp:coreProperties>
</file>