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Poppins Heavy" charset="1" panose="00000A00000000000000"/>
      <p:regular r:id="rId13"/>
    </p:embeddedFont>
    <p:embeddedFont>
      <p:font typeface="Poppins Semi-Bold" charset="1" panose="00000700000000000000"/>
      <p:regular r:id="rId14"/>
    </p:embeddedFont>
    <p:embeddedFont>
      <p:font typeface="Poppins Medium" charset="1" panose="00000600000000000000"/>
      <p:regular r:id="rId15"/>
    </p:embeddedFont>
    <p:embeddedFont>
      <p:font typeface="Poppins Bold" charset="1" panose="00000800000000000000"/>
      <p:regular r:id="rId16"/>
    </p:embeddedFont>
    <p:embeddedFont>
      <p:font typeface="Poppins Bold Italics" charset="1" panose="0000080000000000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png" Type="http://schemas.openxmlformats.org/officeDocument/2006/relationships/image"/><Relationship Id="rId4" Target="../media/image9.png" Type="http://schemas.openxmlformats.org/officeDocument/2006/relationships/image"/><Relationship Id="rId5" Target="../media/image10.png" Type="http://schemas.openxmlformats.org/officeDocument/2006/relationships/image"/><Relationship Id="rId6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png" Type="http://schemas.openxmlformats.org/officeDocument/2006/relationships/image"/><Relationship Id="rId4" Target="../media/image14.png" Type="http://schemas.openxmlformats.org/officeDocument/2006/relationships/image"/><Relationship Id="rId5" Target="../media/image15.png" Type="http://schemas.openxmlformats.org/officeDocument/2006/relationships/image"/><Relationship Id="rId6" Target="../media/image1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8.pn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4.png" Type="http://schemas.openxmlformats.org/officeDocument/2006/relationships/image"/><Relationship Id="rId11" Target="../media/image35.png" Type="http://schemas.openxmlformats.org/officeDocument/2006/relationships/image"/><Relationship Id="rId12" Target="../media/image36.png" Type="http://schemas.openxmlformats.org/officeDocument/2006/relationships/image"/><Relationship Id="rId13" Target="../media/image37.png" Type="http://schemas.openxmlformats.org/officeDocument/2006/relationships/image"/><Relationship Id="rId14" Target="../media/image38.png" Type="http://schemas.openxmlformats.org/officeDocument/2006/relationships/image"/><Relationship Id="rId15" Target="../media/image39.png" Type="http://schemas.openxmlformats.org/officeDocument/2006/relationships/image"/><Relationship Id="rId16" Target="../media/image40.png" Type="http://schemas.openxmlformats.org/officeDocument/2006/relationships/image"/><Relationship Id="rId17" Target="../media/image41.png" Type="http://schemas.openxmlformats.org/officeDocument/2006/relationships/image"/><Relationship Id="rId18" Target="../media/image42.png" Type="http://schemas.openxmlformats.org/officeDocument/2006/relationships/image"/><Relationship Id="rId2" Target="../media/image26.png" Type="http://schemas.openxmlformats.org/officeDocument/2006/relationships/image"/><Relationship Id="rId3" Target="../media/image27.png" Type="http://schemas.openxmlformats.org/officeDocument/2006/relationships/image"/><Relationship Id="rId4" Target="../media/image28.png" Type="http://schemas.openxmlformats.org/officeDocument/2006/relationships/image"/><Relationship Id="rId5" Target="../media/image29.png" Type="http://schemas.openxmlformats.org/officeDocument/2006/relationships/image"/><Relationship Id="rId6" Target="../media/image30.png" Type="http://schemas.openxmlformats.org/officeDocument/2006/relationships/image"/><Relationship Id="rId7" Target="../media/image31.png" Type="http://schemas.openxmlformats.org/officeDocument/2006/relationships/image"/><Relationship Id="rId8" Target="../media/image32.png" Type="http://schemas.openxmlformats.org/officeDocument/2006/relationships/image"/><Relationship Id="rId9" Target="../media/image33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3.png" Type="http://schemas.openxmlformats.org/officeDocument/2006/relationships/image"/><Relationship Id="rId3" Target="../media/image44.png" Type="http://schemas.openxmlformats.org/officeDocument/2006/relationships/image"/><Relationship Id="rId4" Target="../media/image45.png" Type="http://schemas.openxmlformats.org/officeDocument/2006/relationships/image"/><Relationship Id="rId5" Target="../media/image46.png" Type="http://schemas.openxmlformats.org/officeDocument/2006/relationships/image"/><Relationship Id="rId6" Target="../media/image47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7707051"/>
            <a:ext cx="12851914" cy="2579949"/>
          </a:xfrm>
          <a:custGeom>
            <a:avLst/>
            <a:gdLst/>
            <a:ahLst/>
            <a:cxnLst/>
            <a:rect r="r" b="b" t="t" l="l"/>
            <a:pathLst>
              <a:path h="2579949" w="12851914">
                <a:moveTo>
                  <a:pt x="0" y="0"/>
                </a:moveTo>
                <a:lnTo>
                  <a:pt x="12851914" y="0"/>
                </a:lnTo>
                <a:lnTo>
                  <a:pt x="12851914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184708" y="7707051"/>
            <a:ext cx="6103292" cy="2579949"/>
          </a:xfrm>
          <a:custGeom>
            <a:avLst/>
            <a:gdLst/>
            <a:ahLst/>
            <a:cxnLst/>
            <a:rect r="r" b="b" t="t" l="l"/>
            <a:pathLst>
              <a:path h="2579949" w="6103292">
                <a:moveTo>
                  <a:pt x="0" y="0"/>
                </a:moveTo>
                <a:lnTo>
                  <a:pt x="6103292" y="0"/>
                </a:lnTo>
                <a:lnTo>
                  <a:pt x="6103292" y="2579949"/>
                </a:lnTo>
                <a:lnTo>
                  <a:pt x="0" y="25799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142574" y="6635716"/>
            <a:ext cx="4145426" cy="3651284"/>
          </a:xfrm>
          <a:custGeom>
            <a:avLst/>
            <a:gdLst/>
            <a:ahLst/>
            <a:cxnLst/>
            <a:rect r="r" b="b" t="t" l="l"/>
            <a:pathLst>
              <a:path h="3651284" w="4145426">
                <a:moveTo>
                  <a:pt x="0" y="0"/>
                </a:moveTo>
                <a:lnTo>
                  <a:pt x="4145426" y="0"/>
                </a:lnTo>
                <a:lnTo>
                  <a:pt x="4145426" y="3651284"/>
                </a:lnTo>
                <a:lnTo>
                  <a:pt x="0" y="365128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144000" y="2685420"/>
            <a:ext cx="9070032" cy="7210675"/>
          </a:xfrm>
          <a:custGeom>
            <a:avLst/>
            <a:gdLst/>
            <a:ahLst/>
            <a:cxnLst/>
            <a:rect r="r" b="b" t="t" l="l"/>
            <a:pathLst>
              <a:path h="7210675" w="9070032">
                <a:moveTo>
                  <a:pt x="0" y="0"/>
                </a:moveTo>
                <a:lnTo>
                  <a:pt x="9070032" y="0"/>
                </a:lnTo>
                <a:lnTo>
                  <a:pt x="9070032" y="7210675"/>
                </a:lnTo>
                <a:lnTo>
                  <a:pt x="0" y="72106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61465" y="939896"/>
            <a:ext cx="10293714" cy="5115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992"/>
              </a:lnSpc>
            </a:pPr>
            <a:r>
              <a:rPr lang="en-US" sz="12992" b="true">
                <a:solidFill>
                  <a:srgbClr val="F46734"/>
                </a:solidFill>
                <a:latin typeface="Poppins Heavy"/>
                <a:ea typeface="Poppins Heavy"/>
                <a:cs typeface="Poppins Heavy"/>
                <a:sym typeface="Poppins Heavy"/>
              </a:rPr>
              <a:t>Gibt es nur die “eine” Liebe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69264" y="6243132"/>
            <a:ext cx="4535424" cy="7363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38"/>
              </a:lnSpc>
            </a:pPr>
            <a:r>
              <a:rPr lang="en-US" sz="4532" b="true">
                <a:solidFill>
                  <a:srgbClr val="3BB2B6"/>
                </a:solidFill>
                <a:latin typeface="Poppins Heavy"/>
                <a:ea typeface="Poppins Heavy"/>
                <a:cs typeface="Poppins Heavy"/>
                <a:sym typeface="Poppins Heavy"/>
              </a:rPr>
              <a:t>Ethik, 8. Klasse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09550" y="8662836"/>
            <a:ext cx="8072096" cy="1934962"/>
          </a:xfrm>
          <a:custGeom>
            <a:avLst/>
            <a:gdLst/>
            <a:ahLst/>
            <a:cxnLst/>
            <a:rect r="r" b="b" t="t" l="l"/>
            <a:pathLst>
              <a:path h="1934962" w="8072096">
                <a:moveTo>
                  <a:pt x="0" y="0"/>
                </a:moveTo>
                <a:lnTo>
                  <a:pt x="8072096" y="0"/>
                </a:lnTo>
                <a:lnTo>
                  <a:pt x="8072096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487732" y="-222680"/>
            <a:ext cx="9800268" cy="10287000"/>
          </a:xfrm>
          <a:custGeom>
            <a:avLst/>
            <a:gdLst/>
            <a:ahLst/>
            <a:cxnLst/>
            <a:rect r="r" b="b" t="t" l="l"/>
            <a:pathLst>
              <a:path h="10287000" w="9800268">
                <a:moveTo>
                  <a:pt x="0" y="0"/>
                </a:moveTo>
                <a:lnTo>
                  <a:pt x="9800268" y="0"/>
                </a:lnTo>
                <a:lnTo>
                  <a:pt x="98002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445598" y="0"/>
            <a:ext cx="3270402" cy="3006296"/>
          </a:xfrm>
          <a:custGeom>
            <a:avLst/>
            <a:gdLst/>
            <a:ahLst/>
            <a:cxnLst/>
            <a:rect r="r" b="b" t="t" l="l"/>
            <a:pathLst>
              <a:path h="3006296" w="3270402">
                <a:moveTo>
                  <a:pt x="0" y="0"/>
                </a:moveTo>
                <a:lnTo>
                  <a:pt x="3270402" y="0"/>
                </a:lnTo>
                <a:lnTo>
                  <a:pt x="3270402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059732" y="1924030"/>
            <a:ext cx="5228268" cy="8362970"/>
          </a:xfrm>
          <a:custGeom>
            <a:avLst/>
            <a:gdLst/>
            <a:ahLst/>
            <a:cxnLst/>
            <a:rect r="r" b="b" t="t" l="l"/>
            <a:pathLst>
              <a:path h="8362970" w="5228268">
                <a:moveTo>
                  <a:pt x="0" y="0"/>
                </a:moveTo>
                <a:lnTo>
                  <a:pt x="5228268" y="0"/>
                </a:lnTo>
                <a:lnTo>
                  <a:pt x="5228268" y="8362970"/>
                </a:lnTo>
                <a:lnTo>
                  <a:pt x="0" y="83629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70432" y="981297"/>
            <a:ext cx="9530976" cy="3281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828"/>
              </a:lnSpc>
            </a:pPr>
            <a:r>
              <a:rPr lang="en-US" sz="9162" b="true">
                <a:solidFill>
                  <a:srgbClr val="29A7A6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Vorurteil oder Fakt?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88077" y="4556383"/>
            <a:ext cx="8452056" cy="6336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7332" indent="-383666" lvl="1">
              <a:lnSpc>
                <a:spcPts val="4975"/>
              </a:lnSpc>
              <a:buFont typeface="Arial"/>
              <a:buChar char="•"/>
            </a:pPr>
            <a:r>
              <a:rPr lang="en-US" b="true" sz="3554">
                <a:solidFill>
                  <a:srgbClr val="47474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Ich lese kurze Aussagen vor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88077" y="5475758"/>
            <a:ext cx="6247940" cy="26422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760939" indent="-380470" lvl="1">
              <a:lnSpc>
                <a:spcPts val="4934"/>
              </a:lnSpc>
              <a:buFont typeface="Arial"/>
              <a:buChar char="•"/>
            </a:pPr>
            <a:r>
              <a:rPr lang="en-US" b="true" sz="3524">
                <a:solidFill>
                  <a:srgbClr val="47474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Ihr entscheidet mit Handzeichen: </a:t>
            </a:r>
          </a:p>
          <a:p>
            <a:pPr algn="l">
              <a:lnSpc>
                <a:spcPts val="4934"/>
              </a:lnSpc>
            </a:pPr>
            <a:r>
              <a:rPr lang="en-US" sz="3524" b="true">
                <a:solidFill>
                  <a:srgbClr val="47474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      </a:t>
            </a:r>
          </a:p>
          <a:p>
            <a:pPr algn="l">
              <a:lnSpc>
                <a:spcPts val="6194"/>
              </a:lnSpc>
            </a:pPr>
            <a:r>
              <a:rPr lang="en-US" sz="4424" b="true">
                <a:solidFill>
                  <a:srgbClr val="47474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   </a:t>
            </a:r>
            <a:r>
              <a:rPr lang="en-US" sz="4424" b="true">
                <a:solidFill>
                  <a:srgbClr val="47474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Vorurteil oder Fakt?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84440" y="8352038"/>
            <a:ext cx="8072096" cy="1934962"/>
          </a:xfrm>
          <a:custGeom>
            <a:avLst/>
            <a:gdLst/>
            <a:ahLst/>
            <a:cxnLst/>
            <a:rect r="r" b="b" t="t" l="l"/>
            <a:pathLst>
              <a:path h="1934962" w="8072096">
                <a:moveTo>
                  <a:pt x="0" y="0"/>
                </a:moveTo>
                <a:lnTo>
                  <a:pt x="8072096" y="0"/>
                </a:lnTo>
                <a:lnTo>
                  <a:pt x="8072096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445598" y="0"/>
            <a:ext cx="3270402" cy="3006296"/>
          </a:xfrm>
          <a:custGeom>
            <a:avLst/>
            <a:gdLst/>
            <a:ahLst/>
            <a:cxnLst/>
            <a:rect r="r" b="b" t="t" l="l"/>
            <a:pathLst>
              <a:path h="3006296" w="3270402">
                <a:moveTo>
                  <a:pt x="0" y="0"/>
                </a:moveTo>
                <a:lnTo>
                  <a:pt x="3270402" y="0"/>
                </a:lnTo>
                <a:lnTo>
                  <a:pt x="3270402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268976" y="0"/>
            <a:ext cx="10019024" cy="10287000"/>
          </a:xfrm>
          <a:custGeom>
            <a:avLst/>
            <a:gdLst/>
            <a:ahLst/>
            <a:cxnLst/>
            <a:rect r="r" b="b" t="t" l="l"/>
            <a:pathLst>
              <a:path h="10287000" w="10019024">
                <a:moveTo>
                  <a:pt x="0" y="0"/>
                </a:moveTo>
                <a:lnTo>
                  <a:pt x="10019024" y="0"/>
                </a:lnTo>
                <a:lnTo>
                  <a:pt x="100190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78488" y="1924030"/>
            <a:ext cx="5009512" cy="8362970"/>
          </a:xfrm>
          <a:custGeom>
            <a:avLst/>
            <a:gdLst/>
            <a:ahLst/>
            <a:cxnLst/>
            <a:rect r="r" b="b" t="t" l="l"/>
            <a:pathLst>
              <a:path h="8362970" w="5009512">
                <a:moveTo>
                  <a:pt x="0" y="0"/>
                </a:moveTo>
                <a:lnTo>
                  <a:pt x="5009512" y="0"/>
                </a:lnTo>
                <a:lnTo>
                  <a:pt x="5009512" y="8362970"/>
                </a:lnTo>
                <a:lnTo>
                  <a:pt x="0" y="83629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042416" y="1995894"/>
            <a:ext cx="8778240" cy="14191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249"/>
              </a:lnSpc>
            </a:pPr>
            <a:r>
              <a:rPr lang="en-US" sz="9317" b="true">
                <a:solidFill>
                  <a:srgbClr val="F4592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Arbeitsphase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33856" y="3534206"/>
            <a:ext cx="5486400" cy="6007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42"/>
              </a:lnSpc>
            </a:pPr>
            <a:r>
              <a:rPr lang="en-US" sz="3571" b="true">
                <a:solidFill>
                  <a:srgbClr val="00C4CC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Geschichte weiterlesen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33856" y="4760653"/>
            <a:ext cx="4498848" cy="969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1"/>
              </a:lnSpc>
            </a:pPr>
            <a:r>
              <a:rPr lang="en-US" sz="2554" b="true">
                <a:solidFill>
                  <a:srgbClr val="5D4B4B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Wir setzen die Geschichte aus der letzten Stunde fort.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133856" y="6046528"/>
            <a:ext cx="4553712" cy="969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1"/>
              </a:lnSpc>
            </a:pPr>
            <a:r>
              <a:rPr lang="en-US" sz="2554" b="true">
                <a:solidFill>
                  <a:srgbClr val="5D4B4B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Ihr sammelt eure Ideen zum weiteren Verlauf.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33856" y="7322116"/>
            <a:ext cx="4389120" cy="969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31"/>
              </a:lnSpc>
            </a:pPr>
            <a:r>
              <a:rPr lang="en-US" sz="2554" b="true">
                <a:solidFill>
                  <a:srgbClr val="5D4B4B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So denken wir gemeinsam kreativ und kritisch.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384440" y="8133399"/>
            <a:ext cx="7415828" cy="2153601"/>
          </a:xfrm>
          <a:custGeom>
            <a:avLst/>
            <a:gdLst/>
            <a:ahLst/>
            <a:cxnLst/>
            <a:rect r="r" b="b" t="t" l="l"/>
            <a:pathLst>
              <a:path h="2153601" w="7415828">
                <a:moveTo>
                  <a:pt x="0" y="0"/>
                </a:moveTo>
                <a:lnTo>
                  <a:pt x="7415828" y="0"/>
                </a:lnTo>
                <a:lnTo>
                  <a:pt x="7415828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268976" y="0"/>
            <a:ext cx="10019024" cy="10287000"/>
          </a:xfrm>
          <a:custGeom>
            <a:avLst/>
            <a:gdLst/>
            <a:ahLst/>
            <a:cxnLst/>
            <a:rect r="r" b="b" t="t" l="l"/>
            <a:pathLst>
              <a:path h="10287000" w="10019024">
                <a:moveTo>
                  <a:pt x="0" y="0"/>
                </a:moveTo>
                <a:lnTo>
                  <a:pt x="10019024" y="0"/>
                </a:lnTo>
                <a:lnTo>
                  <a:pt x="1001902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115568" y="2723580"/>
            <a:ext cx="7351776" cy="1215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76"/>
              </a:lnSpc>
            </a:pPr>
            <a:r>
              <a:rPr lang="en-US" sz="8342" spc="-417" b="true">
                <a:solidFill>
                  <a:srgbClr val="F4592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Arbeitsphase 2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115568" y="4227527"/>
            <a:ext cx="4407408" cy="5026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90"/>
              </a:lnSpc>
            </a:pPr>
            <a:r>
              <a:rPr lang="en-US" sz="3548" spc="-177" b="true">
                <a:solidFill>
                  <a:srgbClr val="31B9B5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Vorurteile entlarven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0664354" y="0"/>
            <a:ext cx="2843828" cy="2361309"/>
          </a:xfrm>
          <a:custGeom>
            <a:avLst/>
            <a:gdLst/>
            <a:ahLst/>
            <a:cxnLst/>
            <a:rect r="r" b="b" t="t" l="l"/>
            <a:pathLst>
              <a:path h="2361309" w="2843828">
                <a:moveTo>
                  <a:pt x="0" y="0"/>
                </a:moveTo>
                <a:lnTo>
                  <a:pt x="2843828" y="0"/>
                </a:lnTo>
                <a:lnTo>
                  <a:pt x="2843828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716000" y="1924030"/>
            <a:ext cx="4572000" cy="8362970"/>
          </a:xfrm>
          <a:custGeom>
            <a:avLst/>
            <a:gdLst/>
            <a:ahLst/>
            <a:cxnLst/>
            <a:rect r="r" b="b" t="t" l="l"/>
            <a:pathLst>
              <a:path h="8362970" w="4572000">
                <a:moveTo>
                  <a:pt x="0" y="0"/>
                </a:moveTo>
                <a:lnTo>
                  <a:pt x="4572000" y="0"/>
                </a:lnTo>
                <a:lnTo>
                  <a:pt x="4572000" y="8362970"/>
                </a:lnTo>
                <a:lnTo>
                  <a:pt x="0" y="83629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133856" y="5071620"/>
            <a:ext cx="8318501" cy="4545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02"/>
              </a:lnSpc>
            </a:pPr>
            <a:r>
              <a:rPr lang="en-US" sz="3853" spc="-154" b="true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Vorurteile und Fakten zuordnen</a:t>
            </a:r>
          </a:p>
          <a:p>
            <a:pPr algn="l">
              <a:lnSpc>
                <a:spcPts val="5202"/>
              </a:lnSpc>
            </a:pPr>
          </a:p>
          <a:p>
            <a:pPr algn="l">
              <a:lnSpc>
                <a:spcPts val="5202"/>
              </a:lnSpc>
            </a:pPr>
            <a:r>
              <a:rPr lang="en-US" sz="3853" spc="-154" b="true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Gemeinsam im Plenum</a:t>
            </a:r>
          </a:p>
          <a:p>
            <a:pPr algn="l">
              <a:lnSpc>
                <a:spcPts val="5202"/>
              </a:lnSpc>
            </a:pPr>
            <a:r>
              <a:rPr lang="en-US" sz="3853" spc="-154" b="true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die Antworten besprechen</a:t>
            </a:r>
          </a:p>
          <a:p>
            <a:pPr algn="l">
              <a:lnSpc>
                <a:spcPts val="5202"/>
              </a:lnSpc>
            </a:pPr>
          </a:p>
          <a:p>
            <a:pPr algn="l">
              <a:lnSpc>
                <a:spcPts val="5202"/>
              </a:lnSpc>
            </a:pPr>
            <a:r>
              <a:rPr lang="en-US" sz="3853" spc="-154" b="true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Unsere Erkenntnisse mit dem Einstieg verbinden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487732" y="0"/>
            <a:ext cx="9800268" cy="10287000"/>
          </a:xfrm>
          <a:custGeom>
            <a:avLst/>
            <a:gdLst/>
            <a:ahLst/>
            <a:cxnLst/>
            <a:rect r="r" b="b" t="t" l="l"/>
            <a:pathLst>
              <a:path h="10287000" w="9800268">
                <a:moveTo>
                  <a:pt x="0" y="0"/>
                </a:moveTo>
                <a:lnTo>
                  <a:pt x="9800268" y="0"/>
                </a:lnTo>
                <a:lnTo>
                  <a:pt x="980026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0" y="8352038"/>
            <a:ext cx="3051646" cy="1934962"/>
          </a:xfrm>
          <a:custGeom>
            <a:avLst/>
            <a:gdLst/>
            <a:ahLst/>
            <a:cxnLst/>
            <a:rect r="r" b="b" t="t" l="l"/>
            <a:pathLst>
              <a:path h="1934962" w="3051646">
                <a:moveTo>
                  <a:pt x="0" y="0"/>
                </a:moveTo>
                <a:lnTo>
                  <a:pt x="3051646" y="0"/>
                </a:lnTo>
                <a:lnTo>
                  <a:pt x="3051646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059732" y="5138034"/>
            <a:ext cx="5228268" cy="5148966"/>
          </a:xfrm>
          <a:custGeom>
            <a:avLst/>
            <a:gdLst/>
            <a:ahLst/>
            <a:cxnLst/>
            <a:rect r="r" b="b" t="t" l="l"/>
            <a:pathLst>
              <a:path h="5148966" w="5228268">
                <a:moveTo>
                  <a:pt x="0" y="0"/>
                </a:moveTo>
                <a:lnTo>
                  <a:pt x="5228268" y="0"/>
                </a:lnTo>
                <a:lnTo>
                  <a:pt x="5228268" y="5148966"/>
                </a:lnTo>
                <a:lnTo>
                  <a:pt x="0" y="51489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15568" y="1674336"/>
            <a:ext cx="6766560" cy="242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15"/>
              </a:lnSpc>
            </a:pPr>
            <a:r>
              <a:rPr lang="en-US" sz="9015" b="true">
                <a:solidFill>
                  <a:srgbClr val="E86A47"/>
                </a:solidFill>
                <a:latin typeface="Poppins Bold"/>
                <a:ea typeface="Poppins Bold"/>
                <a:cs typeface="Poppins Bold"/>
                <a:sym typeface="Poppins Bold"/>
              </a:rPr>
              <a:t>Diskussion im Sitzkreis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115568" y="4689783"/>
            <a:ext cx="7095744" cy="4563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94"/>
              </a:lnSpc>
            </a:pPr>
            <a:r>
              <a:rPr lang="en-US" sz="2912" b="true">
                <a:solidFill>
                  <a:srgbClr val="309EBC"/>
                </a:solidFill>
                <a:latin typeface="Poppins Bold"/>
                <a:ea typeface="Poppins Bold"/>
                <a:cs typeface="Poppins Bold"/>
                <a:sym typeface="Poppins Bold"/>
              </a:rPr>
              <a:t>Offener Austausch zur Gleichstellung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15568" y="5945056"/>
            <a:ext cx="7095744" cy="2509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22"/>
              </a:lnSpc>
            </a:pPr>
            <a:r>
              <a:rPr lang="en-US" sz="2351" b="true">
                <a:solidFill>
                  <a:srgbClr val="444444"/>
                </a:solidFill>
                <a:latin typeface="Poppins Bold"/>
                <a:ea typeface="Poppins Bold"/>
                <a:cs typeface="Poppins Bold"/>
                <a:sym typeface="Poppins Bold"/>
              </a:rPr>
              <a:t>Ehe für alle seit 2017 in Deutschland</a:t>
            </a:r>
          </a:p>
          <a:p>
            <a:pPr algn="l">
              <a:lnSpc>
                <a:spcPts val="2822"/>
              </a:lnSpc>
            </a:pPr>
          </a:p>
          <a:p>
            <a:pPr algn="l">
              <a:lnSpc>
                <a:spcPts val="2822"/>
              </a:lnSpc>
            </a:pPr>
            <a:r>
              <a:rPr lang="en-US" sz="2351" b="true">
                <a:solidFill>
                  <a:srgbClr val="444444"/>
                </a:solidFill>
                <a:latin typeface="Poppins Bold"/>
                <a:ea typeface="Poppins Bold"/>
                <a:cs typeface="Poppins Bold"/>
                <a:sym typeface="Poppins Bold"/>
              </a:rPr>
              <a:t>Was bedeutet Gleichstellung für euch?</a:t>
            </a:r>
          </a:p>
          <a:p>
            <a:pPr algn="l">
              <a:lnSpc>
                <a:spcPts val="2822"/>
              </a:lnSpc>
            </a:pPr>
          </a:p>
          <a:p>
            <a:pPr algn="l">
              <a:lnSpc>
                <a:spcPts val="2822"/>
              </a:lnSpc>
            </a:pPr>
            <a:r>
              <a:rPr lang="en-US" sz="2351" b="true">
                <a:solidFill>
                  <a:srgbClr val="444444"/>
                </a:solidFill>
                <a:latin typeface="Poppins Bold"/>
                <a:ea typeface="Poppins Bold"/>
                <a:cs typeface="Poppins Bold"/>
                <a:sym typeface="Poppins Bold"/>
              </a:rPr>
              <a:t>Welche Formen von Liebe kennt ihr?</a:t>
            </a:r>
          </a:p>
          <a:p>
            <a:pPr algn="l">
              <a:lnSpc>
                <a:spcPts val="2822"/>
              </a:lnSpc>
            </a:pPr>
          </a:p>
          <a:p>
            <a:pPr algn="l">
              <a:lnSpc>
                <a:spcPts val="2822"/>
              </a:lnSpc>
            </a:pPr>
            <a:r>
              <a:rPr lang="en-US" sz="2351" b="true">
                <a:solidFill>
                  <a:srgbClr val="444444"/>
                </a:solidFill>
                <a:latin typeface="Poppins Bold"/>
                <a:ea typeface="Poppins Bold"/>
                <a:cs typeface="Poppins Bold"/>
                <a:sym typeface="Poppins Bold"/>
              </a:rPr>
              <a:t>Wir hören einander zu und bleiben respektvoll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403464" y="0"/>
            <a:ext cx="5884536" cy="1289974"/>
          </a:xfrm>
          <a:custGeom>
            <a:avLst/>
            <a:gdLst/>
            <a:ahLst/>
            <a:cxnLst/>
            <a:rect r="r" b="b" t="t" l="l"/>
            <a:pathLst>
              <a:path h="1289974" w="5884536">
                <a:moveTo>
                  <a:pt x="0" y="0"/>
                </a:moveTo>
                <a:lnTo>
                  <a:pt x="5884536" y="0"/>
                </a:lnTo>
                <a:lnTo>
                  <a:pt x="5884536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529866" y="6635716"/>
            <a:ext cx="11758134" cy="3651284"/>
          </a:xfrm>
          <a:custGeom>
            <a:avLst/>
            <a:gdLst/>
            <a:ahLst/>
            <a:cxnLst/>
            <a:rect r="r" b="b" t="t" l="l"/>
            <a:pathLst>
              <a:path h="3651284" w="11758134">
                <a:moveTo>
                  <a:pt x="0" y="0"/>
                </a:moveTo>
                <a:lnTo>
                  <a:pt x="11758134" y="0"/>
                </a:lnTo>
                <a:lnTo>
                  <a:pt x="11758134" y="3651284"/>
                </a:lnTo>
                <a:lnTo>
                  <a:pt x="0" y="36512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9570574" y="852695"/>
            <a:ext cx="8717426" cy="8362970"/>
          </a:xfrm>
          <a:custGeom>
            <a:avLst/>
            <a:gdLst/>
            <a:ahLst/>
            <a:cxnLst/>
            <a:rect r="r" b="b" t="t" l="l"/>
            <a:pathLst>
              <a:path h="8362970" w="8717426">
                <a:moveTo>
                  <a:pt x="0" y="0"/>
                </a:moveTo>
                <a:lnTo>
                  <a:pt x="8717426" y="0"/>
                </a:lnTo>
                <a:lnTo>
                  <a:pt x="8717426" y="8362970"/>
                </a:lnTo>
                <a:lnTo>
                  <a:pt x="0" y="83629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97280" y="1154805"/>
            <a:ext cx="6821424" cy="15030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760"/>
              </a:lnSpc>
            </a:pPr>
            <a:r>
              <a:rPr lang="en-US" sz="10247" b="true">
                <a:solidFill>
                  <a:srgbClr val="F4714B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Abschluss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097280" y="2979842"/>
            <a:ext cx="5084064" cy="51960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81"/>
              </a:lnSpc>
            </a:pPr>
            <a:r>
              <a:rPr lang="en-US" sz="3601" b="true">
                <a:solidFill>
                  <a:srgbClr val="30B3B1"/>
                </a:solidFill>
                <a:latin typeface="Poppins Heavy"/>
                <a:ea typeface="Poppins Heavy"/>
                <a:cs typeface="Poppins Heavy"/>
                <a:sym typeface="Poppins Heavy"/>
              </a:rPr>
              <a:t>Unser Vielfalt-Plakat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9789330" y="1705390"/>
            <a:ext cx="1968804" cy="1519546"/>
          </a:xfrm>
          <a:custGeom>
            <a:avLst/>
            <a:gdLst/>
            <a:ahLst/>
            <a:cxnLst/>
            <a:rect r="r" b="b" t="t" l="l"/>
            <a:pathLst>
              <a:path h="1519546" w="1968804">
                <a:moveTo>
                  <a:pt x="0" y="0"/>
                </a:moveTo>
                <a:lnTo>
                  <a:pt x="1968804" y="0"/>
                </a:lnTo>
                <a:lnTo>
                  <a:pt x="1968804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747196" y="1705390"/>
            <a:ext cx="1760986" cy="1519546"/>
          </a:xfrm>
          <a:custGeom>
            <a:avLst/>
            <a:gdLst/>
            <a:ahLst/>
            <a:cxnLst/>
            <a:rect r="r" b="b" t="t" l="l"/>
            <a:pathLst>
              <a:path h="1519546" w="1760986">
                <a:moveTo>
                  <a:pt x="0" y="0"/>
                </a:moveTo>
                <a:lnTo>
                  <a:pt x="1760986" y="0"/>
                </a:lnTo>
                <a:lnTo>
                  <a:pt x="1760986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497244" y="1924030"/>
            <a:ext cx="1750048" cy="1508614"/>
          </a:xfrm>
          <a:custGeom>
            <a:avLst/>
            <a:gdLst/>
            <a:ahLst/>
            <a:cxnLst/>
            <a:rect r="r" b="b" t="t" l="l"/>
            <a:pathLst>
              <a:path h="1508614" w="1750048">
                <a:moveTo>
                  <a:pt x="0" y="0"/>
                </a:moveTo>
                <a:lnTo>
                  <a:pt x="1750048" y="0"/>
                </a:lnTo>
                <a:lnTo>
                  <a:pt x="175004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5236354" y="1924030"/>
            <a:ext cx="1531292" cy="1508614"/>
          </a:xfrm>
          <a:custGeom>
            <a:avLst/>
            <a:gdLst/>
            <a:ahLst/>
            <a:cxnLst/>
            <a:rect r="r" b="b" t="t" l="l"/>
            <a:pathLst>
              <a:path h="1508614" w="1531292">
                <a:moveTo>
                  <a:pt x="0" y="0"/>
                </a:moveTo>
                <a:lnTo>
                  <a:pt x="1531292" y="0"/>
                </a:lnTo>
                <a:lnTo>
                  <a:pt x="1531292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789330" y="3214004"/>
            <a:ext cx="1968804" cy="1508614"/>
          </a:xfrm>
          <a:custGeom>
            <a:avLst/>
            <a:gdLst/>
            <a:ahLst/>
            <a:cxnLst/>
            <a:rect r="r" b="b" t="t" l="l"/>
            <a:pathLst>
              <a:path h="1508614" w="1968804">
                <a:moveTo>
                  <a:pt x="0" y="0"/>
                </a:moveTo>
                <a:lnTo>
                  <a:pt x="1968804" y="0"/>
                </a:lnTo>
                <a:lnTo>
                  <a:pt x="1968804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11814048" y="3619374"/>
            <a:ext cx="3621024" cy="94741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799"/>
              </a:lnSpc>
            </a:pPr>
            <a:r>
              <a:rPr lang="en-US" b="true" sz="6475" spc="-323">
                <a:solidFill>
                  <a:srgbClr val="1D2024"/>
                </a:solidFill>
                <a:latin typeface="Poppins Bold"/>
                <a:ea typeface="Poppins Bold"/>
                <a:cs typeface="Poppins Bold"/>
                <a:sym typeface="Poppins Bold"/>
              </a:rPr>
              <a:t>Liebe ist...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15455110" y="3421712"/>
            <a:ext cx="1531292" cy="1508614"/>
          </a:xfrm>
          <a:custGeom>
            <a:avLst/>
            <a:gdLst/>
            <a:ahLst/>
            <a:cxnLst/>
            <a:rect r="r" b="b" t="t" l="l"/>
            <a:pathLst>
              <a:path h="1508614" w="1531292">
                <a:moveTo>
                  <a:pt x="0" y="0"/>
                </a:moveTo>
                <a:lnTo>
                  <a:pt x="1531292" y="0"/>
                </a:lnTo>
                <a:lnTo>
                  <a:pt x="1531292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008086" y="4711687"/>
            <a:ext cx="1750048" cy="1508614"/>
          </a:xfrm>
          <a:custGeom>
            <a:avLst/>
            <a:gdLst/>
            <a:ahLst/>
            <a:cxnLst/>
            <a:rect r="r" b="b" t="t" l="l"/>
            <a:pathLst>
              <a:path h="1508614" w="1750048">
                <a:moveTo>
                  <a:pt x="0" y="0"/>
                </a:moveTo>
                <a:lnTo>
                  <a:pt x="1750048" y="0"/>
                </a:lnTo>
                <a:lnTo>
                  <a:pt x="175004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184708" y="4493047"/>
            <a:ext cx="2625072" cy="1945894"/>
          </a:xfrm>
          <a:custGeom>
            <a:avLst/>
            <a:gdLst/>
            <a:ahLst/>
            <a:cxnLst/>
            <a:rect r="r" b="b" t="t" l="l"/>
            <a:pathLst>
              <a:path h="1945894" w="2625072">
                <a:moveTo>
                  <a:pt x="0" y="0"/>
                </a:moveTo>
                <a:lnTo>
                  <a:pt x="2625072" y="0"/>
                </a:lnTo>
                <a:lnTo>
                  <a:pt x="2625072" y="1945893"/>
                </a:lnTo>
                <a:lnTo>
                  <a:pt x="0" y="1945893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455110" y="4919394"/>
            <a:ext cx="1531292" cy="1300906"/>
          </a:xfrm>
          <a:custGeom>
            <a:avLst/>
            <a:gdLst/>
            <a:ahLst/>
            <a:cxnLst/>
            <a:rect r="r" b="b" t="t" l="l"/>
            <a:pathLst>
              <a:path h="1300906" w="1531292">
                <a:moveTo>
                  <a:pt x="0" y="0"/>
                </a:moveTo>
                <a:lnTo>
                  <a:pt x="1531292" y="0"/>
                </a:lnTo>
                <a:lnTo>
                  <a:pt x="1531292" y="1300907"/>
                </a:lnTo>
                <a:lnTo>
                  <a:pt x="0" y="1300907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0008086" y="6428009"/>
            <a:ext cx="1750048" cy="1508614"/>
          </a:xfrm>
          <a:custGeom>
            <a:avLst/>
            <a:gdLst/>
            <a:ahLst/>
            <a:cxnLst/>
            <a:rect r="r" b="b" t="t" l="l"/>
            <a:pathLst>
              <a:path h="1508614" w="1750048">
                <a:moveTo>
                  <a:pt x="0" y="0"/>
                </a:moveTo>
                <a:lnTo>
                  <a:pt x="1750048" y="0"/>
                </a:lnTo>
                <a:lnTo>
                  <a:pt x="175004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1965952" y="6428009"/>
            <a:ext cx="1750048" cy="1508614"/>
          </a:xfrm>
          <a:custGeom>
            <a:avLst/>
            <a:gdLst/>
            <a:ahLst/>
            <a:cxnLst/>
            <a:rect r="r" b="b" t="t" l="l"/>
            <a:pathLst>
              <a:path h="1508614" w="1750048">
                <a:moveTo>
                  <a:pt x="0" y="0"/>
                </a:moveTo>
                <a:lnTo>
                  <a:pt x="1750048" y="0"/>
                </a:lnTo>
                <a:lnTo>
                  <a:pt x="175004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3716000" y="6428009"/>
            <a:ext cx="1531292" cy="1508614"/>
          </a:xfrm>
          <a:custGeom>
            <a:avLst/>
            <a:gdLst/>
            <a:ahLst/>
            <a:cxnLst/>
            <a:rect r="r" b="b" t="t" l="l"/>
            <a:pathLst>
              <a:path h="1508614" w="1531292">
                <a:moveTo>
                  <a:pt x="0" y="0"/>
                </a:moveTo>
                <a:lnTo>
                  <a:pt x="1531292" y="0"/>
                </a:lnTo>
                <a:lnTo>
                  <a:pt x="1531292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5236354" y="6209369"/>
            <a:ext cx="1750048" cy="1508614"/>
          </a:xfrm>
          <a:custGeom>
            <a:avLst/>
            <a:gdLst/>
            <a:ahLst/>
            <a:cxnLst/>
            <a:rect r="r" b="b" t="t" l="l"/>
            <a:pathLst>
              <a:path h="1508614" w="1750048">
                <a:moveTo>
                  <a:pt x="0" y="0"/>
                </a:moveTo>
                <a:lnTo>
                  <a:pt x="1750048" y="0"/>
                </a:lnTo>
                <a:lnTo>
                  <a:pt x="1750048" y="1508614"/>
                </a:lnTo>
                <a:lnTo>
                  <a:pt x="0" y="1508614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097280" y="4226788"/>
            <a:ext cx="6413096" cy="355731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49"/>
              </a:lnSpc>
            </a:pPr>
            <a:r>
              <a:rPr lang="en-US" sz="3392" b="true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Gemeinsam Sätze sammeln, die mit „Liebe ist...“ beginnen</a:t>
            </a:r>
          </a:p>
          <a:p>
            <a:pPr algn="l">
              <a:lnSpc>
                <a:spcPts val="4749"/>
              </a:lnSpc>
            </a:pPr>
          </a:p>
          <a:p>
            <a:pPr algn="l">
              <a:lnSpc>
                <a:spcPts val="4749"/>
              </a:lnSpc>
            </a:pPr>
            <a:r>
              <a:rPr lang="en-US" sz="3392" b="true">
                <a:solidFill>
                  <a:srgbClr val="545454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Plakat gestalten und im Klassenzimmer aufhängen</a:t>
            </a:r>
          </a:p>
          <a:p>
            <a:pPr algn="l">
              <a:lnSpc>
                <a:spcPts val="4749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21952" y="8352038"/>
            <a:ext cx="8072096" cy="1934962"/>
          </a:xfrm>
          <a:custGeom>
            <a:avLst/>
            <a:gdLst/>
            <a:ahLst/>
            <a:cxnLst/>
            <a:rect r="r" b="b" t="t" l="l"/>
            <a:pathLst>
              <a:path h="1934962" w="8072096">
                <a:moveTo>
                  <a:pt x="0" y="0"/>
                </a:moveTo>
                <a:lnTo>
                  <a:pt x="8072096" y="0"/>
                </a:lnTo>
                <a:lnTo>
                  <a:pt x="8072096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883110" y="0"/>
            <a:ext cx="3270402" cy="3006296"/>
          </a:xfrm>
          <a:custGeom>
            <a:avLst/>
            <a:gdLst/>
            <a:ahLst/>
            <a:cxnLst/>
            <a:rect r="r" b="b" t="t" l="l"/>
            <a:pathLst>
              <a:path h="3006296" w="3270402">
                <a:moveTo>
                  <a:pt x="0" y="0"/>
                </a:moveTo>
                <a:lnTo>
                  <a:pt x="3270402" y="0"/>
                </a:lnTo>
                <a:lnTo>
                  <a:pt x="3270402" y="3006296"/>
                </a:lnTo>
                <a:lnTo>
                  <a:pt x="0" y="30062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706488" y="0"/>
            <a:ext cx="9581512" cy="10287000"/>
          </a:xfrm>
          <a:custGeom>
            <a:avLst/>
            <a:gdLst/>
            <a:ahLst/>
            <a:cxnLst/>
            <a:rect r="r" b="b" t="t" l="l"/>
            <a:pathLst>
              <a:path h="10287000" w="9581512">
                <a:moveTo>
                  <a:pt x="0" y="0"/>
                </a:moveTo>
                <a:lnTo>
                  <a:pt x="9581512" y="0"/>
                </a:lnTo>
                <a:lnTo>
                  <a:pt x="958151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278488" y="1924030"/>
            <a:ext cx="5009512" cy="8362970"/>
          </a:xfrm>
          <a:custGeom>
            <a:avLst/>
            <a:gdLst/>
            <a:ahLst/>
            <a:cxnLst/>
            <a:rect r="r" b="b" t="t" l="l"/>
            <a:pathLst>
              <a:path h="8362970" w="5009512">
                <a:moveTo>
                  <a:pt x="0" y="0"/>
                </a:moveTo>
                <a:lnTo>
                  <a:pt x="5009512" y="0"/>
                </a:lnTo>
                <a:lnTo>
                  <a:pt x="5009512" y="8362970"/>
                </a:lnTo>
                <a:lnTo>
                  <a:pt x="0" y="836297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207008" y="1573954"/>
            <a:ext cx="8449056" cy="2981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227"/>
              </a:lnSpc>
            </a:pPr>
            <a:r>
              <a:rPr lang="en-US" sz="10396" spc="-207" b="true">
                <a:solidFill>
                  <a:srgbClr val="F4674B"/>
                </a:solidFill>
                <a:latin typeface="Poppins Bold"/>
                <a:ea typeface="Poppins Bold"/>
                <a:cs typeface="Poppins Bold"/>
                <a:sym typeface="Poppins Bold"/>
              </a:rPr>
              <a:t>Liebe hat viele Formen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07008" y="4959970"/>
            <a:ext cx="6803136" cy="1321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26"/>
              </a:lnSpc>
            </a:pPr>
            <a:r>
              <a:rPr lang="en-US" sz="3732" i="true" b="true">
                <a:solidFill>
                  <a:srgbClr val="3BB2B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“Liebe kennt keine Grenzen. Sie verbindet uns alle.”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07008" y="6774854"/>
            <a:ext cx="6803136" cy="17166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56"/>
              </a:lnSpc>
            </a:pPr>
            <a:r>
              <a:rPr lang="en-US" sz="2797" b="true">
                <a:solidFill>
                  <a:srgbClr val="5D5D5D"/>
                </a:solidFill>
                <a:latin typeface="Poppins Bold"/>
                <a:ea typeface="Poppins Bold"/>
                <a:cs typeface="Poppins Bold"/>
                <a:sym typeface="Poppins Bold"/>
              </a:rPr>
              <a:t>Danke für eure Offenheit, </a:t>
            </a:r>
          </a:p>
          <a:p>
            <a:pPr algn="l">
              <a:lnSpc>
                <a:spcPts val="3356"/>
              </a:lnSpc>
            </a:pPr>
            <a:r>
              <a:rPr lang="en-US" sz="2797" b="true">
                <a:solidFill>
                  <a:srgbClr val="5D5D5D"/>
                </a:solidFill>
                <a:latin typeface="Poppins Bold"/>
                <a:ea typeface="Poppins Bold"/>
                <a:cs typeface="Poppins Bold"/>
                <a:sym typeface="Poppins Bold"/>
              </a:rPr>
              <a:t>euren Respekt und eure Gedanken.</a:t>
            </a:r>
          </a:p>
          <a:p>
            <a:pPr algn="l">
              <a:lnSpc>
                <a:spcPts val="3356"/>
              </a:lnSpc>
            </a:pPr>
          </a:p>
          <a:p>
            <a:pPr algn="l">
              <a:lnSpc>
                <a:spcPts val="3356"/>
              </a:lnSpc>
            </a:pPr>
            <a:r>
              <a:rPr lang="en-US" sz="2797" b="true">
                <a:solidFill>
                  <a:srgbClr val="5D5D5D"/>
                </a:solidFill>
                <a:latin typeface="Poppins Bold"/>
                <a:ea typeface="Poppins Bold"/>
                <a:cs typeface="Poppins Bold"/>
                <a:sym typeface="Poppins Bold"/>
              </a:rPr>
              <a:t>Geht mit Neugier und Respekt weiter.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DAHWmD-Tn1E</dc:identifier>
  <dcterms:modified xsi:type="dcterms:W3CDTF">2011-08-01T06:04:30Z</dcterms:modified>
  <cp:revision>1</cp:revision>
  <dc:title>Vielfalt der Liebe</dc:title>
</cp:coreProperties>
</file>