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x="18288000" cy="10287000"/>
  <p:notesSz cx="6858000" cy="9144000"/>
  <p:embeddedFontLst>
    <p:embeddedFont>
      <p:font typeface="Nourd Bold" charset="1" panose="00000800000000000000"/>
      <p:regular r:id="rId13"/>
    </p:embeddedFont>
    <p:embeddedFont>
      <p:font typeface="Nourd" charset="1" panose="00000500000000000000"/>
      <p:regular r:id="rId14"/>
    </p:embeddedFont>
    <p:embeddedFont>
      <p:font typeface="Nourd Heavy" charset="1" panose="00000A00000000000000"/>
      <p:regular r:id="rId15"/>
    </p:embeddedFont>
    <p:embeddedFont>
      <p:font typeface="Nourd Semi-Bold" charset="1" panose="00000700000000000000"/>
      <p:regular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fonts/font13.fntdata" Type="http://schemas.openxmlformats.org/officeDocument/2006/relationships/font"/><Relationship Id="rId14" Target="fonts/font14.fntdata" Type="http://schemas.openxmlformats.org/officeDocument/2006/relationships/font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.png" Type="http://schemas.openxmlformats.org/officeDocument/2006/relationships/image"/><Relationship Id="rId3" Target="../media/image6.png" Type="http://schemas.openxmlformats.org/officeDocument/2006/relationships/image"/><Relationship Id="rId4" Target="../media/image7.png" Type="http://schemas.openxmlformats.org/officeDocument/2006/relationships/image"/><Relationship Id="rId5" Target="../media/image8.png" Type="http://schemas.openxmlformats.org/officeDocument/2006/relationships/image"/><Relationship Id="rId6" Target="../media/image9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png" Type="http://schemas.openxmlformats.org/officeDocument/2006/relationships/image"/><Relationship Id="rId4" Target="../media/image12.png" Type="http://schemas.openxmlformats.org/officeDocument/2006/relationships/image"/><Relationship Id="rId5" Target="../media/image13.png" Type="http://schemas.openxmlformats.org/officeDocument/2006/relationships/image"/><Relationship Id="rId6" Target="../media/image14.png" Type="http://schemas.openxmlformats.org/officeDocument/2006/relationships/image"/><Relationship Id="rId7" Target="../media/image15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24.png" Type="http://schemas.openxmlformats.org/officeDocument/2006/relationships/image"/><Relationship Id="rId11" Target="../media/image25.png" Type="http://schemas.openxmlformats.org/officeDocument/2006/relationships/image"/><Relationship Id="rId12" Target="../media/image26.png" Type="http://schemas.openxmlformats.org/officeDocument/2006/relationships/image"/><Relationship Id="rId13" Target="../media/image27.png" Type="http://schemas.openxmlformats.org/officeDocument/2006/relationships/image"/><Relationship Id="rId14" Target="../media/image28.png" Type="http://schemas.openxmlformats.org/officeDocument/2006/relationships/image"/><Relationship Id="rId15" Target="../media/image29.png" Type="http://schemas.openxmlformats.org/officeDocument/2006/relationships/image"/><Relationship Id="rId16" Target="../media/image30.png" Type="http://schemas.openxmlformats.org/officeDocument/2006/relationships/image"/><Relationship Id="rId17" Target="../media/image31.png" Type="http://schemas.openxmlformats.org/officeDocument/2006/relationships/image"/><Relationship Id="rId18" Target="../media/image32.png" Type="http://schemas.openxmlformats.org/officeDocument/2006/relationships/image"/><Relationship Id="rId19" Target="../media/image33.png" Type="http://schemas.openxmlformats.org/officeDocument/2006/relationships/image"/><Relationship Id="rId2" Target="../media/image16.png" Type="http://schemas.openxmlformats.org/officeDocument/2006/relationships/image"/><Relationship Id="rId20" Target="../media/image34.png" Type="http://schemas.openxmlformats.org/officeDocument/2006/relationships/image"/><Relationship Id="rId21" Target="../media/image35.png" Type="http://schemas.openxmlformats.org/officeDocument/2006/relationships/image"/><Relationship Id="rId22" Target="../media/image36.png" Type="http://schemas.openxmlformats.org/officeDocument/2006/relationships/image"/><Relationship Id="rId23" Target="../media/image37.png" Type="http://schemas.openxmlformats.org/officeDocument/2006/relationships/image"/><Relationship Id="rId3" Target="../media/image17.png" Type="http://schemas.openxmlformats.org/officeDocument/2006/relationships/image"/><Relationship Id="rId4" Target="../media/image18.png" Type="http://schemas.openxmlformats.org/officeDocument/2006/relationships/image"/><Relationship Id="rId5" Target="../media/image19.png" Type="http://schemas.openxmlformats.org/officeDocument/2006/relationships/image"/><Relationship Id="rId6" Target="../media/image20.png" Type="http://schemas.openxmlformats.org/officeDocument/2006/relationships/image"/><Relationship Id="rId7" Target="../media/image21.png" Type="http://schemas.openxmlformats.org/officeDocument/2006/relationships/image"/><Relationship Id="rId8" Target="../media/image22.png" Type="http://schemas.openxmlformats.org/officeDocument/2006/relationships/image"/><Relationship Id="rId9" Target="../media/image23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8.png" Type="http://schemas.openxmlformats.org/officeDocument/2006/relationships/image"/><Relationship Id="rId3" Target="../media/image39.png" Type="http://schemas.openxmlformats.org/officeDocument/2006/relationships/image"/><Relationship Id="rId4" Target="../media/image40.png" Type="http://schemas.openxmlformats.org/officeDocument/2006/relationships/image"/><Relationship Id="rId5" Target="../media/image41.png" Type="http://schemas.openxmlformats.org/officeDocument/2006/relationships/image"/><Relationship Id="rId6" Target="../media/image42.png" Type="http://schemas.openxmlformats.org/officeDocument/2006/relationships/image"/><Relationship Id="rId7" Target="../media/image43.png" Type="http://schemas.openxmlformats.org/officeDocument/2006/relationships/image"/><Relationship Id="rId8" Target="../media/image44.png" Type="http://schemas.openxmlformats.org/officeDocument/2006/relationships/image"/><Relationship Id="rId9" Target="../media/image45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6.png" Type="http://schemas.openxmlformats.org/officeDocument/2006/relationships/image"/><Relationship Id="rId3" Target="../media/image47.png" Type="http://schemas.openxmlformats.org/officeDocument/2006/relationships/image"/><Relationship Id="rId4" Target="../media/image48.png" Type="http://schemas.openxmlformats.org/officeDocument/2006/relationships/image"/><Relationship Id="rId5" Target="../media/image49.png" Type="http://schemas.openxmlformats.org/officeDocument/2006/relationships/image"/><Relationship Id="rId6" Target="../media/image50.png" Type="http://schemas.openxmlformats.org/officeDocument/2006/relationships/image"/><Relationship Id="rId7" Target="../media/image51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2.png" Type="http://schemas.openxmlformats.org/officeDocument/2006/relationships/image"/><Relationship Id="rId3" Target="../media/image53.png" Type="http://schemas.openxmlformats.org/officeDocument/2006/relationships/image"/><Relationship Id="rId4" Target="../media/image54.png" Type="http://schemas.openxmlformats.org/officeDocument/2006/relationships/image"/><Relationship Id="rId5" Target="../media/image55.png" Type="http://schemas.openxmlformats.org/officeDocument/2006/relationships/image"/><Relationship Id="rId6" Target="../media/image56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226842" y="0"/>
            <a:ext cx="8061158" cy="10287000"/>
          </a:xfrm>
          <a:custGeom>
            <a:avLst/>
            <a:gdLst/>
            <a:ahLst/>
            <a:cxnLst/>
            <a:rect r="r" b="b" t="t" l="l"/>
            <a:pathLst>
              <a:path h="10287000" w="8061158">
                <a:moveTo>
                  <a:pt x="0" y="0"/>
                </a:moveTo>
                <a:lnTo>
                  <a:pt x="8061158" y="0"/>
                </a:lnTo>
                <a:lnTo>
                  <a:pt x="806115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26842" y="0"/>
            <a:ext cx="5457962" cy="5793953"/>
          </a:xfrm>
          <a:custGeom>
            <a:avLst/>
            <a:gdLst/>
            <a:ahLst/>
            <a:cxnLst/>
            <a:rect r="r" b="b" t="t" l="l"/>
            <a:pathLst>
              <a:path h="5793953" w="5457962">
                <a:moveTo>
                  <a:pt x="0" y="0"/>
                </a:moveTo>
                <a:lnTo>
                  <a:pt x="5457962" y="0"/>
                </a:lnTo>
                <a:lnTo>
                  <a:pt x="5457962" y="5793953"/>
                </a:lnTo>
                <a:lnTo>
                  <a:pt x="0" y="579395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3278488" y="7062064"/>
            <a:ext cx="5009512" cy="3224936"/>
          </a:xfrm>
          <a:custGeom>
            <a:avLst/>
            <a:gdLst/>
            <a:ahLst/>
            <a:cxnLst/>
            <a:rect r="r" b="b" t="t" l="l"/>
            <a:pathLst>
              <a:path h="3224936" w="5009512">
                <a:moveTo>
                  <a:pt x="0" y="0"/>
                </a:moveTo>
                <a:lnTo>
                  <a:pt x="5009512" y="0"/>
                </a:lnTo>
                <a:lnTo>
                  <a:pt x="5009512" y="3224936"/>
                </a:lnTo>
                <a:lnTo>
                  <a:pt x="0" y="322493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1188720" y="4574162"/>
            <a:ext cx="8924544" cy="14716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105"/>
              </a:lnSpc>
            </a:pPr>
            <a:r>
              <a:rPr lang="en-US" sz="11105" b="true">
                <a:solidFill>
                  <a:srgbClr val="F47250"/>
                </a:solidFill>
                <a:latin typeface="Nourd Bold"/>
                <a:ea typeface="Nourd Bold"/>
                <a:cs typeface="Nourd Bold"/>
                <a:sym typeface="Nourd Bold"/>
              </a:rPr>
              <a:t>Verliebtsein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371600" y="6221006"/>
            <a:ext cx="4078224" cy="6121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76"/>
              </a:lnSpc>
            </a:pPr>
            <a:r>
              <a:rPr lang="en-US" sz="4063" b="true">
                <a:solidFill>
                  <a:srgbClr val="009490"/>
                </a:solidFill>
                <a:latin typeface="Nourd Bold"/>
                <a:ea typeface="Nourd Bold"/>
                <a:cs typeface="Nourd Bold"/>
                <a:sym typeface="Nourd Bold"/>
              </a:rPr>
              <a:t>Ethik, 8. Klasse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789330" y="0"/>
            <a:ext cx="8498670" cy="10287000"/>
          </a:xfrm>
          <a:custGeom>
            <a:avLst/>
            <a:gdLst/>
            <a:ahLst/>
            <a:cxnLst/>
            <a:rect r="r" b="b" t="t" l="l"/>
            <a:pathLst>
              <a:path h="10287000" w="8498670">
                <a:moveTo>
                  <a:pt x="0" y="0"/>
                </a:moveTo>
                <a:lnTo>
                  <a:pt x="8498670" y="0"/>
                </a:lnTo>
                <a:lnTo>
                  <a:pt x="849867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789330" y="0"/>
            <a:ext cx="2625072" cy="10287000"/>
          </a:xfrm>
          <a:custGeom>
            <a:avLst/>
            <a:gdLst/>
            <a:ahLst/>
            <a:cxnLst/>
            <a:rect r="r" b="b" t="t" l="l"/>
            <a:pathLst>
              <a:path h="10287000" w="2625072">
                <a:moveTo>
                  <a:pt x="0" y="0"/>
                </a:moveTo>
                <a:lnTo>
                  <a:pt x="2625072" y="0"/>
                </a:lnTo>
                <a:lnTo>
                  <a:pt x="262507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142574" y="8133399"/>
            <a:ext cx="4145426" cy="2153601"/>
          </a:xfrm>
          <a:custGeom>
            <a:avLst/>
            <a:gdLst/>
            <a:ahLst/>
            <a:cxnLst/>
            <a:rect r="r" b="b" t="t" l="l"/>
            <a:pathLst>
              <a:path h="2153601" w="4145426">
                <a:moveTo>
                  <a:pt x="0" y="0"/>
                </a:moveTo>
                <a:lnTo>
                  <a:pt x="4145426" y="0"/>
                </a:lnTo>
                <a:lnTo>
                  <a:pt x="4145426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768096" y="470139"/>
            <a:ext cx="9481898" cy="211196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227"/>
              </a:lnSpc>
            </a:pPr>
            <a:r>
              <a:rPr lang="en-US" sz="7835" spc="-391" b="true">
                <a:solidFill>
                  <a:srgbClr val="F47756"/>
                </a:solidFill>
                <a:latin typeface="Nourd Bold"/>
                <a:ea typeface="Nourd Bold"/>
                <a:cs typeface="Nourd Bold"/>
                <a:sym typeface="Nourd Bold"/>
              </a:rPr>
              <a:t>Was macht Verliebtsein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768096" y="2703053"/>
            <a:ext cx="10831139" cy="9579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365"/>
              </a:lnSpc>
            </a:pPr>
            <a:r>
              <a:rPr lang="en-US" sz="7014" spc="-350" b="true">
                <a:solidFill>
                  <a:srgbClr val="03989E"/>
                </a:solidFill>
                <a:latin typeface="Nourd Bold"/>
                <a:ea typeface="Nourd Bold"/>
                <a:cs typeface="Nourd Bold"/>
                <a:sym typeface="Nourd Bold"/>
              </a:rPr>
              <a:t>mit deinem Körper?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8096" y="4215357"/>
            <a:ext cx="8157377" cy="10668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46"/>
              </a:lnSpc>
            </a:pPr>
            <a:r>
              <a:rPr lang="en-US" sz="3538">
                <a:solidFill>
                  <a:srgbClr val="545454"/>
                </a:solidFill>
                <a:latin typeface="Nourd"/>
                <a:ea typeface="Nourd"/>
                <a:cs typeface="Nourd"/>
                <a:sym typeface="Nourd"/>
              </a:rPr>
              <a:t>Welche körperlichen Reaktionen kennst du, wenn du verliebt bist?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768096" y="5473161"/>
            <a:ext cx="7680960" cy="9810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69"/>
              </a:lnSpc>
            </a:pPr>
            <a:r>
              <a:rPr lang="en-US" sz="3307" spc="-165" b="true">
                <a:solidFill>
                  <a:srgbClr val="F47756"/>
                </a:solidFill>
                <a:latin typeface="Nourd Bold"/>
                <a:ea typeface="Nourd Bold"/>
                <a:cs typeface="Nourd Bold"/>
                <a:sym typeface="Nourd Bold"/>
              </a:rPr>
              <a:t>Teile deine Ideen – wir sammeln sie an der Tafel!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426574" y="6635716"/>
            <a:ext cx="8936182" cy="3224936"/>
          </a:xfrm>
          <a:custGeom>
            <a:avLst/>
            <a:gdLst/>
            <a:ahLst/>
            <a:cxnLst/>
            <a:rect r="r" b="b" t="t" l="l"/>
            <a:pathLst>
              <a:path h="3224936" w="8936182">
                <a:moveTo>
                  <a:pt x="0" y="0"/>
                </a:moveTo>
                <a:lnTo>
                  <a:pt x="8936182" y="0"/>
                </a:lnTo>
                <a:lnTo>
                  <a:pt x="8936182" y="3224936"/>
                </a:lnTo>
                <a:lnTo>
                  <a:pt x="0" y="322493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11" id="11"/>
          <p:cNvSpPr txBox="true"/>
          <p:nvPr/>
        </p:nvSpPr>
        <p:spPr>
          <a:xfrm rot="0">
            <a:off x="987552" y="6860719"/>
            <a:ext cx="3931920" cy="25989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569740" indent="-284870" lvl="1">
              <a:lnSpc>
                <a:spcPts val="5277"/>
              </a:lnSpc>
              <a:buFont typeface="Arial"/>
              <a:buChar char="•"/>
            </a:pPr>
            <a:r>
              <a:rPr lang="en-US" sz="2638">
                <a:solidFill>
                  <a:srgbClr val="545454"/>
                </a:solidFill>
                <a:latin typeface="Nourd"/>
                <a:ea typeface="Nourd"/>
                <a:cs typeface="Nourd"/>
                <a:sym typeface="Nourd"/>
              </a:rPr>
              <a:t>  </a:t>
            </a:r>
          </a:p>
          <a:p>
            <a:pPr algn="l" marL="569740" indent="-284870" lvl="1">
              <a:lnSpc>
                <a:spcPts val="5277"/>
              </a:lnSpc>
              <a:buFont typeface="Arial"/>
              <a:buChar char="•"/>
            </a:pPr>
            <a:r>
              <a:rPr lang="en-US" sz="2638">
                <a:solidFill>
                  <a:srgbClr val="545454"/>
                </a:solidFill>
                <a:latin typeface="Nourd"/>
                <a:ea typeface="Nourd"/>
                <a:cs typeface="Nourd"/>
                <a:sym typeface="Nourd"/>
              </a:rPr>
              <a:t>  </a:t>
            </a:r>
          </a:p>
          <a:p>
            <a:pPr algn="l" marL="569740" indent="-284870" lvl="1">
              <a:lnSpc>
                <a:spcPts val="5277"/>
              </a:lnSpc>
              <a:buFont typeface="Arial"/>
              <a:buChar char="•"/>
            </a:pPr>
            <a:r>
              <a:rPr lang="en-US" sz="2638">
                <a:solidFill>
                  <a:srgbClr val="545454"/>
                </a:solidFill>
                <a:latin typeface="Nourd"/>
                <a:ea typeface="Nourd"/>
                <a:cs typeface="Nourd"/>
                <a:sym typeface="Nourd"/>
              </a:rPr>
              <a:t>  </a:t>
            </a:r>
          </a:p>
          <a:p>
            <a:pPr algn="l" marL="569740" indent="-284870" lvl="1">
              <a:lnSpc>
                <a:spcPts val="5277"/>
              </a:lnSpc>
              <a:buFont typeface="Arial"/>
              <a:buChar char="•"/>
            </a:pPr>
            <a:r>
              <a:rPr lang="en-US" sz="2638">
                <a:solidFill>
                  <a:srgbClr val="545454"/>
                </a:solidFill>
                <a:latin typeface="Nourd"/>
                <a:ea typeface="Nourd"/>
                <a:cs typeface="Nourd"/>
                <a:sym typeface="Nourd"/>
              </a:rPr>
              <a:t>   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142574" y="0"/>
            <a:ext cx="4145426" cy="1934962"/>
          </a:xfrm>
          <a:custGeom>
            <a:avLst/>
            <a:gdLst/>
            <a:ahLst/>
            <a:cxnLst/>
            <a:rect r="r" b="b" t="t" l="l"/>
            <a:pathLst>
              <a:path h="1934962" w="4145426">
                <a:moveTo>
                  <a:pt x="0" y="0"/>
                </a:moveTo>
                <a:lnTo>
                  <a:pt x="4145426" y="0"/>
                </a:lnTo>
                <a:lnTo>
                  <a:pt x="4145426" y="1934962"/>
                </a:lnTo>
                <a:lnTo>
                  <a:pt x="0" y="193496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144000" y="-598335"/>
            <a:ext cx="9581512" cy="9007957"/>
          </a:xfrm>
          <a:custGeom>
            <a:avLst/>
            <a:gdLst/>
            <a:ahLst/>
            <a:cxnLst/>
            <a:rect r="r" b="b" t="t" l="l"/>
            <a:pathLst>
              <a:path h="9007957" w="9581512">
                <a:moveTo>
                  <a:pt x="0" y="0"/>
                </a:moveTo>
                <a:lnTo>
                  <a:pt x="9581512" y="0"/>
                </a:lnTo>
                <a:lnTo>
                  <a:pt x="9581512" y="9007957"/>
                </a:lnTo>
                <a:lnTo>
                  <a:pt x="0" y="90079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142574" y="7499343"/>
            <a:ext cx="4145426" cy="2787657"/>
          </a:xfrm>
          <a:custGeom>
            <a:avLst/>
            <a:gdLst/>
            <a:ahLst/>
            <a:cxnLst/>
            <a:rect r="r" b="b" t="t" l="l"/>
            <a:pathLst>
              <a:path h="2787657" w="4145426">
                <a:moveTo>
                  <a:pt x="0" y="0"/>
                </a:moveTo>
                <a:lnTo>
                  <a:pt x="4145426" y="0"/>
                </a:lnTo>
                <a:lnTo>
                  <a:pt x="4145426" y="2787657"/>
                </a:lnTo>
                <a:lnTo>
                  <a:pt x="0" y="278765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45330" y="634055"/>
            <a:ext cx="3062584" cy="874559"/>
          </a:xfrm>
          <a:custGeom>
            <a:avLst/>
            <a:gdLst/>
            <a:ahLst/>
            <a:cxnLst/>
            <a:rect r="r" b="b" t="t" l="l"/>
            <a:pathLst>
              <a:path h="874559" w="3062584">
                <a:moveTo>
                  <a:pt x="0" y="0"/>
                </a:moveTo>
                <a:lnTo>
                  <a:pt x="3062584" y="0"/>
                </a:lnTo>
                <a:lnTo>
                  <a:pt x="3062584" y="874559"/>
                </a:lnTo>
                <a:lnTo>
                  <a:pt x="0" y="87455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969264" y="804295"/>
            <a:ext cx="2560320" cy="41223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327"/>
              </a:lnSpc>
            </a:pPr>
            <a:r>
              <a:rPr lang="en-US" sz="2376" b="true">
                <a:solidFill>
                  <a:srgbClr val="FFFFFF"/>
                </a:solidFill>
                <a:latin typeface="Nourd Bold"/>
                <a:ea typeface="Nourd Bold"/>
                <a:cs typeface="Nourd Bold"/>
                <a:sym typeface="Nourd Bold"/>
              </a:rPr>
              <a:t>ARBEITSPHASE 1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877824" y="4698708"/>
            <a:ext cx="8138160" cy="20436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63"/>
              </a:lnSpc>
            </a:pPr>
            <a:r>
              <a:rPr lang="en-US" sz="3272">
                <a:solidFill>
                  <a:srgbClr val="545454"/>
                </a:solidFill>
                <a:latin typeface="Nourd"/>
                <a:ea typeface="Nourd"/>
                <a:cs typeface="Nourd"/>
                <a:sym typeface="Nourd"/>
              </a:rPr>
              <a:t>Lest den Textauszug in eurer Gruppe. Beschreibt die Gefühle in eigenen Worten. Tauscht euch aus und sammelt eure Ideen.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645330" y="7062064"/>
            <a:ext cx="6759560" cy="2372241"/>
          </a:xfrm>
          <a:custGeom>
            <a:avLst/>
            <a:gdLst/>
            <a:ahLst/>
            <a:cxnLst/>
            <a:rect r="r" b="b" t="t" l="l"/>
            <a:pathLst>
              <a:path h="2372241" w="6759560">
                <a:moveTo>
                  <a:pt x="0" y="0"/>
                </a:moveTo>
                <a:lnTo>
                  <a:pt x="6759560" y="0"/>
                </a:lnTo>
                <a:lnTo>
                  <a:pt x="6759560" y="2372241"/>
                </a:lnTo>
                <a:lnTo>
                  <a:pt x="0" y="237224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261872" y="7663480"/>
            <a:ext cx="5413248" cy="141608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687"/>
              </a:lnSpc>
            </a:pPr>
            <a:r>
              <a:rPr lang="en-US" sz="4062" b="true">
                <a:solidFill>
                  <a:srgbClr val="FF7F5D"/>
                </a:solidFill>
                <a:latin typeface="Nourd Bold"/>
                <a:ea typeface="Nourd Bold"/>
                <a:cs typeface="Nourd Bold"/>
                <a:sym typeface="Nourd Bold"/>
              </a:rPr>
              <a:t>Wie fühlt es sich an, verliebt zu sein?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77824" y="2301210"/>
            <a:ext cx="8138160" cy="20715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39"/>
              </a:lnSpc>
            </a:pPr>
            <a:r>
              <a:rPr lang="en-US" sz="7077" b="true">
                <a:solidFill>
                  <a:srgbClr val="FF7F5D"/>
                </a:solidFill>
                <a:latin typeface="Nourd Bold"/>
                <a:ea typeface="Nourd Bold"/>
                <a:cs typeface="Nourd Bold"/>
                <a:sym typeface="Nourd Bold"/>
              </a:rPr>
              <a:t>Eine Geschichte</a:t>
            </a:r>
          </a:p>
          <a:p>
            <a:pPr algn="l">
              <a:lnSpc>
                <a:spcPts val="8139"/>
              </a:lnSpc>
            </a:pPr>
            <a:r>
              <a:rPr lang="en-US" sz="7077" b="true">
                <a:solidFill>
                  <a:srgbClr val="00A8A8"/>
                </a:solidFill>
                <a:latin typeface="Nourd Bold"/>
                <a:ea typeface="Nourd Bold"/>
                <a:cs typeface="Nourd Bold"/>
                <a:sym typeface="Nourd Bold"/>
              </a:rPr>
              <a:t>über Verliebtsein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789330" y="0"/>
            <a:ext cx="8498670" cy="10287000"/>
          </a:xfrm>
          <a:custGeom>
            <a:avLst/>
            <a:gdLst/>
            <a:ahLst/>
            <a:cxnLst/>
            <a:rect r="r" b="b" t="t" l="l"/>
            <a:pathLst>
              <a:path h="10287000" w="8498670">
                <a:moveTo>
                  <a:pt x="0" y="0"/>
                </a:moveTo>
                <a:lnTo>
                  <a:pt x="8498670" y="0"/>
                </a:lnTo>
                <a:lnTo>
                  <a:pt x="849867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789330" y="0"/>
            <a:ext cx="3500096" cy="10287000"/>
          </a:xfrm>
          <a:custGeom>
            <a:avLst/>
            <a:gdLst/>
            <a:ahLst/>
            <a:cxnLst/>
            <a:rect r="r" b="b" t="t" l="l"/>
            <a:pathLst>
              <a:path h="10287000" w="3500096">
                <a:moveTo>
                  <a:pt x="0" y="0"/>
                </a:moveTo>
                <a:lnTo>
                  <a:pt x="3500096" y="0"/>
                </a:lnTo>
                <a:lnTo>
                  <a:pt x="3500096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361330" y="8133399"/>
            <a:ext cx="3926670" cy="2153601"/>
          </a:xfrm>
          <a:custGeom>
            <a:avLst/>
            <a:gdLst/>
            <a:ahLst/>
            <a:cxnLst/>
            <a:rect r="r" b="b" t="t" l="l"/>
            <a:pathLst>
              <a:path h="2153601" w="3926670">
                <a:moveTo>
                  <a:pt x="0" y="0"/>
                </a:moveTo>
                <a:lnTo>
                  <a:pt x="3926670" y="0"/>
                </a:lnTo>
                <a:lnTo>
                  <a:pt x="3926670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45330" y="634055"/>
            <a:ext cx="2843828" cy="655919"/>
          </a:xfrm>
          <a:custGeom>
            <a:avLst/>
            <a:gdLst/>
            <a:ahLst/>
            <a:cxnLst/>
            <a:rect r="r" b="b" t="t" l="l"/>
            <a:pathLst>
              <a:path h="655919" w="2843828">
                <a:moveTo>
                  <a:pt x="0" y="0"/>
                </a:moveTo>
                <a:lnTo>
                  <a:pt x="2843828" y="0"/>
                </a:lnTo>
                <a:lnTo>
                  <a:pt x="2843828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768096" y="1690893"/>
            <a:ext cx="5559552" cy="20135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852"/>
              </a:lnSpc>
            </a:pPr>
            <a:r>
              <a:rPr lang="en-US" sz="7138" spc="-142" b="true">
                <a:solidFill>
                  <a:srgbClr val="FF8262"/>
                </a:solidFill>
                <a:latin typeface="Nourd Heavy"/>
                <a:ea typeface="Nourd Heavy"/>
                <a:cs typeface="Nourd Heavy"/>
                <a:sym typeface="Nourd Heavy"/>
              </a:rPr>
              <a:t>Liebes-Sortierspiel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768096" y="4086608"/>
            <a:ext cx="9248558" cy="11007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68"/>
              </a:lnSpc>
            </a:pPr>
            <a:r>
              <a:rPr lang="en-US" sz="3191" spc="-63" b="true">
                <a:solidFill>
                  <a:srgbClr val="4B4B4B"/>
                </a:solidFill>
                <a:latin typeface="Nourd Heavy"/>
                <a:ea typeface="Nourd Heavy"/>
                <a:cs typeface="Nourd Heavy"/>
                <a:sym typeface="Nourd Heavy"/>
              </a:rPr>
              <a:t>Ordnet die Karten in die passenden Kategorien.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645330" y="5564382"/>
            <a:ext cx="2843828" cy="2153601"/>
          </a:xfrm>
          <a:custGeom>
            <a:avLst/>
            <a:gdLst/>
            <a:ahLst/>
            <a:cxnLst/>
            <a:rect r="r" b="b" t="t" l="l"/>
            <a:pathLst>
              <a:path h="2153601" w="2843828">
                <a:moveTo>
                  <a:pt x="0" y="0"/>
                </a:moveTo>
                <a:lnTo>
                  <a:pt x="2843828" y="0"/>
                </a:lnTo>
                <a:lnTo>
                  <a:pt x="2843828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3478220" y="5564382"/>
            <a:ext cx="2843828" cy="2153601"/>
          </a:xfrm>
          <a:custGeom>
            <a:avLst/>
            <a:gdLst/>
            <a:ahLst/>
            <a:cxnLst/>
            <a:rect r="r" b="b" t="t" l="l"/>
            <a:pathLst>
              <a:path h="2153601" w="2843828">
                <a:moveTo>
                  <a:pt x="0" y="0"/>
                </a:moveTo>
                <a:lnTo>
                  <a:pt x="2843828" y="0"/>
                </a:lnTo>
                <a:lnTo>
                  <a:pt x="2843828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311110" y="5564382"/>
            <a:ext cx="2832890" cy="2153601"/>
          </a:xfrm>
          <a:custGeom>
            <a:avLst/>
            <a:gdLst/>
            <a:ahLst/>
            <a:cxnLst/>
            <a:rect r="r" b="b" t="t" l="l"/>
            <a:pathLst>
              <a:path h="2153601" w="2832890">
                <a:moveTo>
                  <a:pt x="0" y="0"/>
                </a:moveTo>
                <a:lnTo>
                  <a:pt x="2832890" y="0"/>
                </a:lnTo>
                <a:lnTo>
                  <a:pt x="2832890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768096" y="8123806"/>
            <a:ext cx="9896258" cy="13833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549"/>
              </a:lnSpc>
            </a:pPr>
            <a:r>
              <a:rPr lang="en-US" sz="3963" spc="-79" b="true">
                <a:solidFill>
                  <a:srgbClr val="4B4B4B"/>
                </a:solidFill>
                <a:latin typeface="Nourd Heavy"/>
                <a:ea typeface="Nourd Heavy"/>
                <a:cs typeface="Nourd Heavy"/>
                <a:sym typeface="Nourd Heavy"/>
              </a:rPr>
              <a:t>Vergleicht anschließend eure Ergebnisse im Plenum.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0664354" y="2350377"/>
            <a:ext cx="3270402" cy="3224936"/>
          </a:xfrm>
          <a:custGeom>
            <a:avLst/>
            <a:gdLst/>
            <a:ahLst/>
            <a:cxnLst/>
            <a:rect r="r" b="b" t="t" l="l"/>
            <a:pathLst>
              <a:path h="3224936" w="3270402">
                <a:moveTo>
                  <a:pt x="0" y="0"/>
                </a:moveTo>
                <a:lnTo>
                  <a:pt x="3270402" y="0"/>
                </a:lnTo>
                <a:lnTo>
                  <a:pt x="3270402" y="3224936"/>
                </a:lnTo>
                <a:lnTo>
                  <a:pt x="0" y="322493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1484864" y="2699454"/>
            <a:ext cx="1609344" cy="41400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en-US" sz="2667">
                <a:solidFill>
                  <a:srgbClr val="4B4B4B"/>
                </a:solidFill>
                <a:latin typeface="Nourd"/>
                <a:ea typeface="Nourd"/>
                <a:cs typeface="Nourd"/>
                <a:sym typeface="Nourd"/>
              </a:rPr>
              <a:t>Sympathie</a:t>
            </a:r>
          </a:p>
        </p:txBody>
      </p:sp>
      <p:sp>
        <p:nvSpPr>
          <p:cNvPr name="Freeform 15" id="15"/>
          <p:cNvSpPr/>
          <p:nvPr/>
        </p:nvSpPr>
        <p:spPr>
          <a:xfrm flipH="false" flipV="false" rot="0">
            <a:off x="11528440" y="2995365"/>
            <a:ext cx="1323474" cy="1082267"/>
          </a:xfrm>
          <a:custGeom>
            <a:avLst/>
            <a:gdLst/>
            <a:ahLst/>
            <a:cxnLst/>
            <a:rect r="r" b="b" t="t" l="l"/>
            <a:pathLst>
              <a:path h="1082267" w="1323474">
                <a:moveTo>
                  <a:pt x="0" y="0"/>
                </a:moveTo>
                <a:lnTo>
                  <a:pt x="1323474" y="0"/>
                </a:lnTo>
                <a:lnTo>
                  <a:pt x="1323474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1528440" y="4066699"/>
            <a:ext cx="1323474" cy="1082267"/>
          </a:xfrm>
          <a:custGeom>
            <a:avLst/>
            <a:gdLst/>
            <a:ahLst/>
            <a:cxnLst/>
            <a:rect r="r" b="b" t="t" l="l"/>
            <a:pathLst>
              <a:path h="1082267" w="1323474">
                <a:moveTo>
                  <a:pt x="0" y="0"/>
                </a:moveTo>
                <a:lnTo>
                  <a:pt x="1323474" y="0"/>
                </a:lnTo>
                <a:lnTo>
                  <a:pt x="1323474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1747196" y="1497682"/>
            <a:ext cx="1323474" cy="1082267"/>
          </a:xfrm>
          <a:custGeom>
            <a:avLst/>
            <a:gdLst/>
            <a:ahLst/>
            <a:cxnLst/>
            <a:rect r="r" b="b" t="t" l="l"/>
            <a:pathLst>
              <a:path h="1082267" w="1323474">
                <a:moveTo>
                  <a:pt x="0" y="0"/>
                </a:moveTo>
                <a:lnTo>
                  <a:pt x="1323474" y="0"/>
                </a:lnTo>
                <a:lnTo>
                  <a:pt x="1323474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3923818" y="2142670"/>
            <a:ext cx="2625072" cy="3224936"/>
          </a:xfrm>
          <a:custGeom>
            <a:avLst/>
            <a:gdLst/>
            <a:ahLst/>
            <a:cxnLst/>
            <a:rect r="r" b="b" t="t" l="l"/>
            <a:pathLst>
              <a:path h="3224936" w="2625072">
                <a:moveTo>
                  <a:pt x="0" y="0"/>
                </a:moveTo>
                <a:lnTo>
                  <a:pt x="2625072" y="0"/>
                </a:lnTo>
                <a:lnTo>
                  <a:pt x="2625072" y="3224936"/>
                </a:lnTo>
                <a:lnTo>
                  <a:pt x="0" y="322493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TextBox 19" id="19"/>
          <p:cNvSpPr txBox="true"/>
          <p:nvPr/>
        </p:nvSpPr>
        <p:spPr>
          <a:xfrm rot="0">
            <a:off x="14612112" y="2623797"/>
            <a:ext cx="1517904" cy="3279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667"/>
              </a:lnSpc>
            </a:pPr>
            <a:r>
              <a:rPr lang="en-US" sz="2223">
                <a:solidFill>
                  <a:srgbClr val="FF8262"/>
                </a:solidFill>
                <a:latin typeface="Nourd"/>
                <a:ea typeface="Nourd"/>
                <a:cs typeface="Nourd"/>
                <a:sym typeface="Nourd"/>
              </a:rPr>
              <a:t>Verliebtheit</a:t>
            </a:r>
          </a:p>
        </p:txBody>
      </p:sp>
      <p:sp>
        <p:nvSpPr>
          <p:cNvPr name="Freeform 20" id="20"/>
          <p:cNvSpPr/>
          <p:nvPr/>
        </p:nvSpPr>
        <p:spPr>
          <a:xfrm flipH="false" flipV="false" rot="0">
            <a:off x="14580086" y="2776725"/>
            <a:ext cx="1323474" cy="1082267"/>
          </a:xfrm>
          <a:custGeom>
            <a:avLst/>
            <a:gdLst/>
            <a:ahLst/>
            <a:cxnLst/>
            <a:rect r="r" b="b" t="t" l="l"/>
            <a:pathLst>
              <a:path h="1082267" w="1323474">
                <a:moveTo>
                  <a:pt x="0" y="0"/>
                </a:moveTo>
                <a:lnTo>
                  <a:pt x="1323474" y="0"/>
                </a:lnTo>
                <a:lnTo>
                  <a:pt x="1323474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4580086" y="3848060"/>
            <a:ext cx="1531292" cy="874559"/>
          </a:xfrm>
          <a:custGeom>
            <a:avLst/>
            <a:gdLst/>
            <a:ahLst/>
            <a:cxnLst/>
            <a:rect r="r" b="b" t="t" l="l"/>
            <a:pathLst>
              <a:path h="874559" w="1531292">
                <a:moveTo>
                  <a:pt x="0" y="0"/>
                </a:moveTo>
                <a:lnTo>
                  <a:pt x="1531292" y="0"/>
                </a:lnTo>
                <a:lnTo>
                  <a:pt x="1531292" y="874558"/>
                </a:lnTo>
                <a:lnTo>
                  <a:pt x="0" y="874558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0" t="0" r="0" b="0"/>
            </a:stretch>
          </a:blipFill>
        </p:spPr>
      </p:sp>
      <p:sp>
        <p:nvSpPr>
          <p:cNvPr name="Freeform 22" id="22"/>
          <p:cNvSpPr/>
          <p:nvPr/>
        </p:nvSpPr>
        <p:spPr>
          <a:xfrm flipH="false" flipV="false" rot="0">
            <a:off x="15892622" y="3848060"/>
            <a:ext cx="1750048" cy="1519546"/>
          </a:xfrm>
          <a:custGeom>
            <a:avLst/>
            <a:gdLst/>
            <a:ahLst/>
            <a:cxnLst/>
            <a:rect r="r" b="b" t="t" l="l"/>
            <a:pathLst>
              <a:path h="1519546" w="1750048">
                <a:moveTo>
                  <a:pt x="0" y="0"/>
                </a:moveTo>
                <a:lnTo>
                  <a:pt x="1750048" y="0"/>
                </a:lnTo>
                <a:lnTo>
                  <a:pt x="1750048" y="1519546"/>
                </a:lnTo>
                <a:lnTo>
                  <a:pt x="0" y="151954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1965952" y="5138034"/>
            <a:ext cx="4145426" cy="3443576"/>
          </a:xfrm>
          <a:custGeom>
            <a:avLst/>
            <a:gdLst/>
            <a:ahLst/>
            <a:cxnLst/>
            <a:rect r="r" b="b" t="t" l="l"/>
            <a:pathLst>
              <a:path h="3443576" w="4145426">
                <a:moveTo>
                  <a:pt x="0" y="0"/>
                </a:moveTo>
                <a:lnTo>
                  <a:pt x="4145426" y="0"/>
                </a:lnTo>
                <a:lnTo>
                  <a:pt x="4145426" y="3443576"/>
                </a:lnTo>
                <a:lnTo>
                  <a:pt x="0" y="3443576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TextBox 24" id="24"/>
          <p:cNvSpPr txBox="true"/>
          <p:nvPr/>
        </p:nvSpPr>
        <p:spPr>
          <a:xfrm rot="0">
            <a:off x="13459968" y="5401271"/>
            <a:ext cx="1024128" cy="50287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30"/>
              </a:lnSpc>
            </a:pPr>
            <a:r>
              <a:rPr lang="en-US" sz="3358">
                <a:solidFill>
                  <a:srgbClr val="FF8262"/>
                </a:solidFill>
                <a:latin typeface="Nourd"/>
                <a:ea typeface="Nourd"/>
                <a:cs typeface="Nourd"/>
                <a:sym typeface="Nourd"/>
              </a:rPr>
              <a:t>Liebe</a:t>
            </a:r>
          </a:p>
        </p:txBody>
      </p:sp>
      <p:sp>
        <p:nvSpPr>
          <p:cNvPr name="Freeform 25" id="25"/>
          <p:cNvSpPr/>
          <p:nvPr/>
        </p:nvSpPr>
        <p:spPr>
          <a:xfrm flipH="false" flipV="false" rot="0">
            <a:off x="12403464" y="5990729"/>
            <a:ext cx="1531292" cy="1082267"/>
          </a:xfrm>
          <a:custGeom>
            <a:avLst/>
            <a:gdLst/>
            <a:ahLst/>
            <a:cxnLst/>
            <a:rect r="r" b="b" t="t" l="l"/>
            <a:pathLst>
              <a:path h="1082267" w="1531292">
                <a:moveTo>
                  <a:pt x="0" y="0"/>
                </a:moveTo>
                <a:lnTo>
                  <a:pt x="1531292" y="0"/>
                </a:lnTo>
                <a:lnTo>
                  <a:pt x="1531292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4142574" y="5990729"/>
            <a:ext cx="1542230" cy="1082267"/>
          </a:xfrm>
          <a:custGeom>
            <a:avLst/>
            <a:gdLst/>
            <a:ahLst/>
            <a:cxnLst/>
            <a:rect r="r" b="b" t="t" l="l"/>
            <a:pathLst>
              <a:path h="1082267" w="1542230">
                <a:moveTo>
                  <a:pt x="0" y="0"/>
                </a:moveTo>
                <a:lnTo>
                  <a:pt x="1542230" y="0"/>
                </a:lnTo>
                <a:lnTo>
                  <a:pt x="1542230" y="1082267"/>
                </a:lnTo>
                <a:lnTo>
                  <a:pt x="0" y="1082267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27" id="27"/>
          <p:cNvSpPr/>
          <p:nvPr/>
        </p:nvSpPr>
        <p:spPr>
          <a:xfrm flipH="false" flipV="false" rot="0">
            <a:off x="10664354" y="7062064"/>
            <a:ext cx="1312536" cy="1082267"/>
          </a:xfrm>
          <a:custGeom>
            <a:avLst/>
            <a:gdLst/>
            <a:ahLst/>
            <a:cxnLst/>
            <a:rect r="r" b="b" t="t" l="l"/>
            <a:pathLst>
              <a:path h="1082267" w="1312536">
                <a:moveTo>
                  <a:pt x="0" y="0"/>
                </a:moveTo>
                <a:lnTo>
                  <a:pt x="1312536" y="0"/>
                </a:lnTo>
                <a:lnTo>
                  <a:pt x="1312536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Freeform 28" id="28"/>
          <p:cNvSpPr/>
          <p:nvPr/>
        </p:nvSpPr>
        <p:spPr>
          <a:xfrm flipH="false" flipV="false" rot="0">
            <a:off x="13278488" y="7062064"/>
            <a:ext cx="1312536" cy="1082267"/>
          </a:xfrm>
          <a:custGeom>
            <a:avLst/>
            <a:gdLst/>
            <a:ahLst/>
            <a:cxnLst/>
            <a:rect r="r" b="b" t="t" l="l"/>
            <a:pathLst>
              <a:path h="1082267" w="1312536">
                <a:moveTo>
                  <a:pt x="0" y="0"/>
                </a:moveTo>
                <a:lnTo>
                  <a:pt x="1312536" y="0"/>
                </a:lnTo>
                <a:lnTo>
                  <a:pt x="1312536" y="1082266"/>
                </a:lnTo>
                <a:lnTo>
                  <a:pt x="0" y="1082266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 l="0" t="0" r="0" b="0"/>
            </a:stretch>
          </a:blipFill>
        </p:spPr>
      </p:sp>
      <p:sp>
        <p:nvSpPr>
          <p:cNvPr name="Freeform 29" id="29"/>
          <p:cNvSpPr/>
          <p:nvPr/>
        </p:nvSpPr>
        <p:spPr>
          <a:xfrm flipH="false" flipV="false" rot="0">
            <a:off x="14580086" y="7925691"/>
            <a:ext cx="1531292" cy="1289974"/>
          </a:xfrm>
          <a:custGeom>
            <a:avLst/>
            <a:gdLst/>
            <a:ahLst/>
            <a:cxnLst/>
            <a:rect r="r" b="b" t="t" l="l"/>
            <a:pathLst>
              <a:path h="1289974" w="1531292">
                <a:moveTo>
                  <a:pt x="0" y="0"/>
                </a:moveTo>
                <a:lnTo>
                  <a:pt x="1531292" y="0"/>
                </a:lnTo>
                <a:lnTo>
                  <a:pt x="1531292" y="1289974"/>
                </a:lnTo>
                <a:lnTo>
                  <a:pt x="0" y="1289974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 l="0" t="0" r="0" b="0"/>
            </a:stretch>
          </a:blipFill>
        </p:spPr>
      </p:sp>
      <p:sp>
        <p:nvSpPr>
          <p:cNvPr name="TextBox 30" id="30"/>
          <p:cNvSpPr txBox="true"/>
          <p:nvPr/>
        </p:nvSpPr>
        <p:spPr>
          <a:xfrm rot="0">
            <a:off x="768096" y="6395901"/>
            <a:ext cx="2596896" cy="4372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471"/>
              </a:lnSpc>
            </a:pPr>
            <a:r>
              <a:rPr lang="en-US" b="true" sz="2893" spc="-115">
                <a:solidFill>
                  <a:srgbClr val="FFFFFF"/>
                </a:solidFill>
                <a:latin typeface="Nourd Bold"/>
                <a:ea typeface="Nourd Bold"/>
                <a:cs typeface="Nourd Bold"/>
                <a:sym typeface="Nourd Bold"/>
              </a:rPr>
              <a:t>Sympathie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859536" y="764811"/>
            <a:ext cx="2340864" cy="355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69"/>
              </a:lnSpc>
            </a:pPr>
            <a:r>
              <a:rPr lang="en-US" sz="2120" b="true">
                <a:solidFill>
                  <a:srgbClr val="FFFFFF"/>
                </a:solidFill>
                <a:latin typeface="Nourd Bold"/>
                <a:ea typeface="Nourd Bold"/>
                <a:cs typeface="Nourd Bold"/>
                <a:sym typeface="Nourd Bold"/>
              </a:rPr>
              <a:t>ARBEITSPHASE 2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0445598" y="0"/>
            <a:ext cx="7842402" cy="3432644"/>
          </a:xfrm>
          <a:custGeom>
            <a:avLst/>
            <a:gdLst/>
            <a:ahLst/>
            <a:cxnLst/>
            <a:rect r="r" b="b" t="t" l="l"/>
            <a:pathLst>
              <a:path h="3432644" w="7842402">
                <a:moveTo>
                  <a:pt x="0" y="0"/>
                </a:moveTo>
                <a:lnTo>
                  <a:pt x="7842402" y="0"/>
                </a:lnTo>
                <a:lnTo>
                  <a:pt x="7842402" y="3432644"/>
                </a:lnTo>
                <a:lnTo>
                  <a:pt x="0" y="34326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8706488" y="1279043"/>
            <a:ext cx="9581512" cy="9007957"/>
          </a:xfrm>
          <a:custGeom>
            <a:avLst/>
            <a:gdLst/>
            <a:ahLst/>
            <a:cxnLst/>
            <a:rect r="r" b="b" t="t" l="l"/>
            <a:pathLst>
              <a:path h="9007957" w="9581512">
                <a:moveTo>
                  <a:pt x="0" y="0"/>
                </a:moveTo>
                <a:lnTo>
                  <a:pt x="9581512" y="0"/>
                </a:lnTo>
                <a:lnTo>
                  <a:pt x="9581512" y="9007957"/>
                </a:lnTo>
                <a:lnTo>
                  <a:pt x="0" y="900795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050220" y="8133399"/>
            <a:ext cx="6540804" cy="2153601"/>
          </a:xfrm>
          <a:custGeom>
            <a:avLst/>
            <a:gdLst/>
            <a:ahLst/>
            <a:cxnLst/>
            <a:rect r="r" b="b" t="t" l="l"/>
            <a:pathLst>
              <a:path h="2153601" w="6540804">
                <a:moveTo>
                  <a:pt x="0" y="0"/>
                </a:moveTo>
                <a:lnTo>
                  <a:pt x="6540804" y="0"/>
                </a:lnTo>
                <a:lnTo>
                  <a:pt x="6540804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864086" y="852695"/>
            <a:ext cx="2187560" cy="655919"/>
          </a:xfrm>
          <a:custGeom>
            <a:avLst/>
            <a:gdLst/>
            <a:ahLst/>
            <a:cxnLst/>
            <a:rect r="r" b="b" t="t" l="l"/>
            <a:pathLst>
              <a:path h="655919" w="2187560">
                <a:moveTo>
                  <a:pt x="0" y="0"/>
                </a:moveTo>
                <a:lnTo>
                  <a:pt x="2187560" y="0"/>
                </a:lnTo>
                <a:lnTo>
                  <a:pt x="2187560" y="655919"/>
                </a:lnTo>
                <a:lnTo>
                  <a:pt x="0" y="65591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1133856" y="980838"/>
            <a:ext cx="1737360" cy="35594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969"/>
              </a:lnSpc>
            </a:pPr>
            <a:r>
              <a:rPr lang="en-US" b="true" sz="2120">
                <a:solidFill>
                  <a:srgbClr val="FFFFFF"/>
                </a:solidFill>
                <a:latin typeface="Nourd Bold"/>
                <a:ea typeface="Nourd Bold"/>
                <a:cs typeface="Nourd Bold"/>
                <a:sym typeface="Nourd Bold"/>
              </a:rPr>
              <a:t>DISKUSSION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60704" y="1878543"/>
            <a:ext cx="7095744" cy="219642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95"/>
              </a:lnSpc>
            </a:pPr>
            <a:r>
              <a:rPr lang="en-US" sz="8495" b="true">
                <a:solidFill>
                  <a:srgbClr val="FF6949"/>
                </a:solidFill>
                <a:latin typeface="Nourd Bold"/>
                <a:ea typeface="Nourd Bold"/>
                <a:cs typeface="Nourd Bold"/>
                <a:sym typeface="Nourd Bold"/>
              </a:rPr>
              <a:t>Diskussion im Sitzkreis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645330" y="4066699"/>
            <a:ext cx="8072096" cy="5367606"/>
          </a:xfrm>
          <a:custGeom>
            <a:avLst/>
            <a:gdLst/>
            <a:ahLst/>
            <a:cxnLst/>
            <a:rect r="r" b="b" t="t" l="l"/>
            <a:pathLst>
              <a:path h="5367606" w="8072096">
                <a:moveTo>
                  <a:pt x="0" y="0"/>
                </a:moveTo>
                <a:lnTo>
                  <a:pt x="8072096" y="0"/>
                </a:lnTo>
                <a:lnTo>
                  <a:pt x="8072096" y="5367606"/>
                </a:lnTo>
                <a:lnTo>
                  <a:pt x="0" y="536760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1133856" y="4600064"/>
            <a:ext cx="6858000" cy="111201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25"/>
              </a:lnSpc>
            </a:pPr>
            <a:r>
              <a:rPr lang="en-US" sz="3232" b="true">
                <a:solidFill>
                  <a:srgbClr val="009490"/>
                </a:solidFill>
                <a:latin typeface="Nourd Bold"/>
                <a:ea typeface="Nourd Bold"/>
                <a:cs typeface="Nourd Bold"/>
                <a:sym typeface="Nourd Bold"/>
              </a:rPr>
              <a:t>Kann man sich in eine Freundin oder einen Freund verlieben?</a:t>
            </a:r>
          </a:p>
        </p:txBody>
      </p:sp>
      <p:sp>
        <p:nvSpPr>
          <p:cNvPr name="Freeform 11" id="11"/>
          <p:cNvSpPr/>
          <p:nvPr/>
        </p:nvSpPr>
        <p:spPr>
          <a:xfrm flipH="false" flipV="false" rot="0">
            <a:off x="1082842" y="5990729"/>
            <a:ext cx="7197072" cy="229572"/>
          </a:xfrm>
          <a:custGeom>
            <a:avLst/>
            <a:gdLst/>
            <a:ahLst/>
            <a:cxnLst/>
            <a:rect r="r" b="b" t="t" l="l"/>
            <a:pathLst>
              <a:path h="229572" w="7197072">
                <a:moveTo>
                  <a:pt x="0" y="0"/>
                </a:moveTo>
                <a:lnTo>
                  <a:pt x="7197072" y="0"/>
                </a:lnTo>
                <a:lnTo>
                  <a:pt x="7197072" y="229572"/>
                </a:lnTo>
                <a:lnTo>
                  <a:pt x="0" y="229572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1133856" y="6153626"/>
            <a:ext cx="7022592" cy="11987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00"/>
              </a:lnSpc>
            </a:pPr>
            <a:r>
              <a:rPr lang="en-US" sz="3428" b="true">
                <a:solidFill>
                  <a:srgbClr val="009490"/>
                </a:solidFill>
                <a:latin typeface="Nourd Bold"/>
                <a:ea typeface="Nourd Bold"/>
                <a:cs typeface="Nourd Bold"/>
                <a:sym typeface="Nourd Bold"/>
              </a:rPr>
              <a:t>Kann man sich aussuchen, </a:t>
            </a:r>
          </a:p>
          <a:p>
            <a:pPr algn="l">
              <a:lnSpc>
                <a:spcPts val="4800"/>
              </a:lnSpc>
            </a:pPr>
            <a:r>
              <a:rPr lang="en-US" sz="3428" b="true">
                <a:solidFill>
                  <a:srgbClr val="009490"/>
                </a:solidFill>
                <a:latin typeface="Nourd Bold"/>
                <a:ea typeface="Nourd Bold"/>
                <a:cs typeface="Nourd Bold"/>
                <a:sym typeface="Nourd Bold"/>
              </a:rPr>
              <a:t>wen man liebt?</a:t>
            </a:r>
          </a:p>
        </p:txBody>
      </p:sp>
      <p:sp>
        <p:nvSpPr>
          <p:cNvPr name="Freeform 13" id="13"/>
          <p:cNvSpPr/>
          <p:nvPr/>
        </p:nvSpPr>
        <p:spPr>
          <a:xfrm flipH="false" flipV="false" rot="0">
            <a:off x="1082842" y="7499343"/>
            <a:ext cx="7197072" cy="437279"/>
          </a:xfrm>
          <a:custGeom>
            <a:avLst/>
            <a:gdLst/>
            <a:ahLst/>
            <a:cxnLst/>
            <a:rect r="r" b="b" t="t" l="l"/>
            <a:pathLst>
              <a:path h="437279" w="7197072">
                <a:moveTo>
                  <a:pt x="0" y="0"/>
                </a:moveTo>
                <a:lnTo>
                  <a:pt x="7197072" y="0"/>
                </a:lnTo>
                <a:lnTo>
                  <a:pt x="7197072" y="437280"/>
                </a:lnTo>
                <a:lnTo>
                  <a:pt x="0" y="43728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TextBox 14" id="14"/>
          <p:cNvSpPr txBox="true"/>
          <p:nvPr/>
        </p:nvSpPr>
        <p:spPr>
          <a:xfrm rot="0">
            <a:off x="1170082" y="7771513"/>
            <a:ext cx="7022592" cy="14200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73"/>
              </a:lnSpc>
            </a:pPr>
            <a:r>
              <a:rPr lang="en-US" sz="2421" b="true">
                <a:solidFill>
                  <a:srgbClr val="FF6949"/>
                </a:solidFill>
                <a:latin typeface="Nourd Bold"/>
                <a:ea typeface="Nourd Bold"/>
                <a:cs typeface="Nourd Bold"/>
                <a:sym typeface="Nourd Bold"/>
              </a:rPr>
              <a:t>Teilt eure Gedanken und hört einander zu. </a:t>
            </a:r>
          </a:p>
          <a:p>
            <a:pPr algn="l">
              <a:lnSpc>
                <a:spcPts val="3873"/>
              </a:lnSpc>
            </a:pPr>
            <a:r>
              <a:rPr lang="en-US" sz="2421" b="true">
                <a:solidFill>
                  <a:srgbClr val="FF6949"/>
                </a:solidFill>
                <a:latin typeface="Nourd Bold"/>
                <a:ea typeface="Nourd Bold"/>
                <a:cs typeface="Nourd Bold"/>
                <a:sym typeface="Nourd Bold"/>
              </a:rPr>
              <a:t>Respekt und Offenheit machen die Diskussion stark.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789330" y="0"/>
            <a:ext cx="8498670" cy="10287000"/>
          </a:xfrm>
          <a:custGeom>
            <a:avLst/>
            <a:gdLst/>
            <a:ahLst/>
            <a:cxnLst/>
            <a:rect r="r" b="b" t="t" l="l"/>
            <a:pathLst>
              <a:path h="10287000" w="8498670">
                <a:moveTo>
                  <a:pt x="0" y="0"/>
                </a:moveTo>
                <a:lnTo>
                  <a:pt x="8498670" y="0"/>
                </a:lnTo>
                <a:lnTo>
                  <a:pt x="849867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789330" y="0"/>
            <a:ext cx="2625072" cy="10287000"/>
          </a:xfrm>
          <a:custGeom>
            <a:avLst/>
            <a:gdLst/>
            <a:ahLst/>
            <a:cxnLst/>
            <a:rect r="r" b="b" t="t" l="l"/>
            <a:pathLst>
              <a:path h="10287000" w="2625072">
                <a:moveTo>
                  <a:pt x="0" y="0"/>
                </a:moveTo>
                <a:lnTo>
                  <a:pt x="2625072" y="0"/>
                </a:lnTo>
                <a:lnTo>
                  <a:pt x="2625072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142574" y="8133399"/>
            <a:ext cx="4145426" cy="2153601"/>
          </a:xfrm>
          <a:custGeom>
            <a:avLst/>
            <a:gdLst/>
            <a:ahLst/>
            <a:cxnLst/>
            <a:rect r="r" b="b" t="t" l="l"/>
            <a:pathLst>
              <a:path h="2153601" w="4145426">
                <a:moveTo>
                  <a:pt x="0" y="0"/>
                </a:moveTo>
                <a:lnTo>
                  <a:pt x="4145426" y="0"/>
                </a:lnTo>
                <a:lnTo>
                  <a:pt x="4145426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645330" y="426348"/>
            <a:ext cx="2406316" cy="863627"/>
          </a:xfrm>
          <a:custGeom>
            <a:avLst/>
            <a:gdLst/>
            <a:ahLst/>
            <a:cxnLst/>
            <a:rect r="r" b="b" t="t" l="l"/>
            <a:pathLst>
              <a:path h="863627" w="2406316">
                <a:moveTo>
                  <a:pt x="0" y="0"/>
                </a:moveTo>
                <a:lnTo>
                  <a:pt x="2406316" y="0"/>
                </a:lnTo>
                <a:lnTo>
                  <a:pt x="2406316" y="863626"/>
                </a:lnTo>
                <a:lnTo>
                  <a:pt x="0" y="8636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841248" y="722531"/>
            <a:ext cx="1920240" cy="37649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081"/>
              </a:lnSpc>
            </a:pPr>
            <a:r>
              <a:rPr lang="en-US" sz="2465" b="true">
                <a:solidFill>
                  <a:srgbClr val="FFFFFF"/>
                </a:solidFill>
                <a:latin typeface="Nourd Bold"/>
                <a:ea typeface="Nourd Bold"/>
                <a:cs typeface="Nourd Bold"/>
                <a:sym typeface="Nourd Bold"/>
              </a:rPr>
              <a:t>ABSCHLUSS</a:t>
            </a:r>
          </a:p>
        </p:txBody>
      </p:sp>
      <p:sp>
        <p:nvSpPr>
          <p:cNvPr name="Freeform 8" id="8"/>
          <p:cNvSpPr/>
          <p:nvPr/>
        </p:nvSpPr>
        <p:spPr>
          <a:xfrm flipH="false" flipV="false" rot="0">
            <a:off x="479509" y="8342620"/>
            <a:ext cx="8072096" cy="1727254"/>
          </a:xfrm>
          <a:custGeom>
            <a:avLst/>
            <a:gdLst/>
            <a:ahLst/>
            <a:cxnLst/>
            <a:rect r="r" b="b" t="t" l="l"/>
            <a:pathLst>
              <a:path h="1727254" w="8072096">
                <a:moveTo>
                  <a:pt x="0" y="0"/>
                </a:moveTo>
                <a:lnTo>
                  <a:pt x="8072096" y="0"/>
                </a:lnTo>
                <a:lnTo>
                  <a:pt x="8072096" y="1727254"/>
                </a:lnTo>
                <a:lnTo>
                  <a:pt x="0" y="172725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1028700" y="8860886"/>
            <a:ext cx="7522905" cy="5853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768"/>
              </a:lnSpc>
            </a:pPr>
            <a:r>
              <a:rPr lang="en-US" sz="3814" b="true">
                <a:solidFill>
                  <a:srgbClr val="00A8A8"/>
                </a:solidFill>
                <a:latin typeface="Nourd Bold"/>
                <a:ea typeface="Nourd Bold"/>
                <a:cs typeface="Nourd Bold"/>
                <a:sym typeface="Nourd Bold"/>
              </a:rPr>
              <a:t>Wer traut sich vorzulesen?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804672" y="1837543"/>
            <a:ext cx="9510903" cy="2598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126"/>
              </a:lnSpc>
            </a:pPr>
            <a:r>
              <a:rPr lang="en-US" sz="9644" spc="-192" b="true">
                <a:solidFill>
                  <a:srgbClr val="FF7950"/>
                </a:solidFill>
                <a:latin typeface="Nourd Bold"/>
                <a:ea typeface="Nourd Bold"/>
                <a:cs typeface="Nourd Bold"/>
                <a:sym typeface="Nourd Bold"/>
              </a:rPr>
              <a:t>und jetzt alle ...lachen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41248" y="4708635"/>
            <a:ext cx="9950646" cy="39541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321"/>
              </a:lnSpc>
            </a:pPr>
            <a:r>
              <a:rPr lang="en-US" sz="3130">
                <a:solidFill>
                  <a:srgbClr val="545454"/>
                </a:solidFill>
                <a:latin typeface="Nourd"/>
                <a:ea typeface="Nourd"/>
                <a:cs typeface="Nourd"/>
                <a:sym typeface="Nourd"/>
              </a:rPr>
              <a:t>Das ist eine </a:t>
            </a:r>
            <a:r>
              <a:rPr lang="en-US" sz="3130" b="true">
                <a:solidFill>
                  <a:srgbClr val="545454"/>
                </a:solidFill>
                <a:latin typeface="Nourd Bold"/>
                <a:ea typeface="Nourd Bold"/>
                <a:cs typeface="Nourd Bold"/>
                <a:sym typeface="Nourd Bold"/>
              </a:rPr>
              <a:t>Spassaufgabe</a:t>
            </a:r>
            <a:r>
              <a:rPr lang="en-US" sz="3130">
                <a:solidFill>
                  <a:srgbClr val="545454"/>
                </a:solidFill>
                <a:latin typeface="Nourd"/>
                <a:ea typeface="Nourd"/>
                <a:cs typeface="Nourd"/>
                <a:sym typeface="Nourd"/>
              </a:rPr>
              <a:t> und nicht ganz Ernst gemeint:</a:t>
            </a:r>
          </a:p>
          <a:p>
            <a:pPr algn="l">
              <a:lnSpc>
                <a:spcPts val="5321"/>
              </a:lnSpc>
            </a:pPr>
            <a:r>
              <a:rPr lang="en-US" sz="3130">
                <a:solidFill>
                  <a:srgbClr val="545454"/>
                </a:solidFill>
                <a:latin typeface="Nourd"/>
                <a:ea typeface="Nourd"/>
                <a:cs typeface="Nourd"/>
                <a:sym typeface="Nourd"/>
              </a:rPr>
              <a:t>Schreibe einen Liebesbrief. </a:t>
            </a:r>
          </a:p>
          <a:p>
            <a:pPr algn="l">
              <a:lnSpc>
                <a:spcPts val="5321"/>
              </a:lnSpc>
            </a:pPr>
            <a:r>
              <a:rPr lang="en-US" sz="3130">
                <a:solidFill>
                  <a:srgbClr val="545454"/>
                </a:solidFill>
                <a:latin typeface="Nourd"/>
                <a:ea typeface="Nourd"/>
                <a:cs typeface="Nourd"/>
                <a:sym typeface="Nourd"/>
              </a:rPr>
              <a:t>Übertreibe gerne mit Liebesbekundungen und </a:t>
            </a:r>
          </a:p>
          <a:p>
            <a:pPr algn="l">
              <a:lnSpc>
                <a:spcPts val="5321"/>
              </a:lnSpc>
            </a:pPr>
            <a:r>
              <a:rPr lang="en-US" sz="3130">
                <a:solidFill>
                  <a:srgbClr val="545454"/>
                </a:solidFill>
                <a:latin typeface="Nourd"/>
                <a:ea typeface="Nourd"/>
                <a:cs typeface="Nourd"/>
                <a:sym typeface="Nourd"/>
              </a:rPr>
              <a:t>schreibe an eine erfundene Person.</a:t>
            </a:r>
          </a:p>
          <a:p>
            <a:pPr algn="l">
              <a:lnSpc>
                <a:spcPts val="5321"/>
              </a:lnSpc>
            </a:pP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9570574" y="0"/>
            <a:ext cx="2843828" cy="4296271"/>
          </a:xfrm>
          <a:custGeom>
            <a:avLst/>
            <a:gdLst/>
            <a:ahLst/>
            <a:cxnLst/>
            <a:rect r="r" b="b" t="t" l="l"/>
            <a:pathLst>
              <a:path h="4296271" w="2843828">
                <a:moveTo>
                  <a:pt x="0" y="0"/>
                </a:moveTo>
                <a:lnTo>
                  <a:pt x="2843828" y="0"/>
                </a:lnTo>
                <a:lnTo>
                  <a:pt x="2843828" y="4296271"/>
                </a:lnTo>
                <a:lnTo>
                  <a:pt x="0" y="429627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226842" y="0"/>
            <a:ext cx="8061158" cy="10287000"/>
          </a:xfrm>
          <a:custGeom>
            <a:avLst/>
            <a:gdLst/>
            <a:ahLst/>
            <a:cxnLst/>
            <a:rect r="r" b="b" t="t" l="l"/>
            <a:pathLst>
              <a:path h="10287000" w="8061158">
                <a:moveTo>
                  <a:pt x="0" y="0"/>
                </a:moveTo>
                <a:lnTo>
                  <a:pt x="8061158" y="0"/>
                </a:lnTo>
                <a:lnTo>
                  <a:pt x="806115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4142574" y="7925691"/>
            <a:ext cx="4145426" cy="2361309"/>
          </a:xfrm>
          <a:custGeom>
            <a:avLst/>
            <a:gdLst/>
            <a:ahLst/>
            <a:cxnLst/>
            <a:rect r="r" b="b" t="t" l="l"/>
            <a:pathLst>
              <a:path h="2361309" w="4145426">
                <a:moveTo>
                  <a:pt x="0" y="0"/>
                </a:moveTo>
                <a:lnTo>
                  <a:pt x="4145426" y="0"/>
                </a:lnTo>
                <a:lnTo>
                  <a:pt x="4145426" y="2361309"/>
                </a:lnTo>
                <a:lnTo>
                  <a:pt x="0" y="236130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822960" y="1744240"/>
            <a:ext cx="8449056" cy="32022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27"/>
              </a:lnSpc>
            </a:pPr>
            <a:r>
              <a:rPr lang="en-US" sz="7661" spc="-76" b="true">
                <a:solidFill>
                  <a:srgbClr val="F4674B"/>
                </a:solidFill>
                <a:latin typeface="Nourd Bold"/>
                <a:ea typeface="Nourd Bold"/>
                <a:cs typeface="Nourd Bold"/>
                <a:sym typeface="Nourd Bold"/>
              </a:rPr>
              <a:t>Verliebtsein</a:t>
            </a:r>
          </a:p>
          <a:p>
            <a:pPr algn="l">
              <a:lnSpc>
                <a:spcPts val="8427"/>
              </a:lnSpc>
            </a:pPr>
            <a:r>
              <a:rPr lang="en-US" sz="7661" spc="-76" b="true">
                <a:solidFill>
                  <a:srgbClr val="F4674B"/>
                </a:solidFill>
                <a:latin typeface="Nourd Bold"/>
                <a:ea typeface="Nourd Bold"/>
                <a:cs typeface="Nourd Bold"/>
                <a:sym typeface="Nourd Bold"/>
              </a:rPr>
              <a:t>ist nicht planbar,</a:t>
            </a:r>
          </a:p>
          <a:p>
            <a:pPr algn="l">
              <a:lnSpc>
                <a:spcPts val="8427"/>
              </a:lnSpc>
            </a:pPr>
            <a:r>
              <a:rPr lang="en-US" sz="7661" spc="-76" b="true">
                <a:solidFill>
                  <a:srgbClr val="00A8A8"/>
                </a:solidFill>
                <a:latin typeface="Nourd Bold"/>
                <a:ea typeface="Nourd Bold"/>
                <a:cs typeface="Nourd Bold"/>
                <a:sym typeface="Nourd Bold"/>
              </a:rPr>
              <a:t>und das ist okay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645330" y="5138034"/>
            <a:ext cx="8717426" cy="2153601"/>
          </a:xfrm>
          <a:custGeom>
            <a:avLst/>
            <a:gdLst/>
            <a:ahLst/>
            <a:cxnLst/>
            <a:rect r="r" b="b" t="t" l="l"/>
            <a:pathLst>
              <a:path h="2153601" w="8717426">
                <a:moveTo>
                  <a:pt x="0" y="0"/>
                </a:moveTo>
                <a:lnTo>
                  <a:pt x="8717426" y="0"/>
                </a:lnTo>
                <a:lnTo>
                  <a:pt x="8717426" y="2153601"/>
                </a:lnTo>
                <a:lnTo>
                  <a:pt x="0" y="215360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207008" y="5709413"/>
            <a:ext cx="7242048" cy="112788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94"/>
              </a:lnSpc>
            </a:pPr>
            <a:r>
              <a:rPr lang="en-US" sz="3062" b="true">
                <a:solidFill>
                  <a:srgbClr val="424242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Liebe überrascht uns –</a:t>
            </a:r>
          </a:p>
          <a:p>
            <a:pPr algn="l">
              <a:lnSpc>
                <a:spcPts val="4594"/>
              </a:lnSpc>
            </a:pPr>
            <a:r>
              <a:rPr lang="en-US" sz="3062" b="true">
                <a:solidFill>
                  <a:srgbClr val="424242"/>
                </a:solidFill>
                <a:latin typeface="Nourd Semi-Bold"/>
                <a:ea typeface="Nourd Semi-Bold"/>
                <a:cs typeface="Nourd Semi-Bold"/>
                <a:sym typeface="Nourd Semi-Bold"/>
              </a:rPr>
              <a:t>und genau das macht sie besonders.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822960" y="7784428"/>
            <a:ext cx="8321040" cy="166553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492"/>
              </a:lnSpc>
            </a:pPr>
            <a:r>
              <a:rPr lang="en-US" sz="2995">
                <a:solidFill>
                  <a:srgbClr val="424242"/>
                </a:solidFill>
                <a:latin typeface="Nourd"/>
                <a:ea typeface="Nourd"/>
                <a:cs typeface="Nourd"/>
                <a:sym typeface="Nourd"/>
              </a:rPr>
              <a:t>Nimm dir einen Moment.</a:t>
            </a:r>
          </a:p>
          <a:p>
            <a:pPr algn="l">
              <a:lnSpc>
                <a:spcPts val="4492"/>
              </a:lnSpc>
            </a:pPr>
            <a:r>
              <a:rPr lang="en-US" sz="2995">
                <a:solidFill>
                  <a:srgbClr val="424242"/>
                </a:solidFill>
                <a:latin typeface="Nourd"/>
                <a:ea typeface="Nourd"/>
                <a:cs typeface="Nourd"/>
                <a:sym typeface="Nourd"/>
              </a:rPr>
              <a:t>Denk an das, was dich heute berührt hat.</a:t>
            </a:r>
          </a:p>
          <a:p>
            <a:pPr algn="l">
              <a:lnSpc>
                <a:spcPts val="4492"/>
              </a:lnSpc>
            </a:pPr>
            <a:r>
              <a:rPr lang="en-US" sz="2995" b="true">
                <a:solidFill>
                  <a:srgbClr val="F4674B"/>
                </a:solidFill>
                <a:latin typeface="Nourd Bold"/>
                <a:ea typeface="Nourd Bold"/>
                <a:cs typeface="Nourd Bold"/>
                <a:sym typeface="Nourd Bold"/>
              </a:rPr>
              <a:t>Geh mit einem Lächeln aus dieser Stunde.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DAHWl5sA2KE</dc:identifier>
  <dcterms:modified xsi:type="dcterms:W3CDTF">2011-08-01T06:04:30Z</dcterms:modified>
  <cp:revision>1</cp:revision>
  <dc:title>Verliebtsein im Ethikunterricht</dc:title>
</cp:coreProperties>
</file>