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Bebas Neue" panose="020B0606020202050201" pitchFamily="34" charset="77"/>
      <p:regular r:id="rId9"/>
    </p:embeddedFont>
    <p:embeddedFont>
      <p:font typeface="Bebas Neue Bold" panose="020B0606020202050201" pitchFamily="34" charset="77"/>
      <p:regular r:id="rId10"/>
      <p:bold r:id="rId11"/>
    </p:embeddedFont>
    <p:embeddedFont>
      <p:font typeface="Muli" pitchFamily="2" charset="77"/>
      <p:regular r:id="rId12"/>
    </p:embeddedFont>
    <p:embeddedFont>
      <p:font typeface="Muli Bold" pitchFamily="2" charset="77"/>
      <p:regular r:id="rId13"/>
      <p:bold r:id="rId14"/>
    </p:embeddedFont>
    <p:embeddedFont>
      <p:font typeface="Muli Heavy" pitchFamily="2" charset="77"/>
      <p:regular r:id="rId15"/>
      <p:bold r:id="rId16"/>
    </p:embeddedFont>
    <p:embeddedFont>
      <p:font typeface="Muli Semi-Bold" pitchFamily="2" charset="77"/>
      <p:regular r:id="rId17"/>
      <p:bold r:id="rId18"/>
    </p:embeddedFont>
    <p:embeddedFont>
      <p:font typeface="Muli Ultra-Bold" pitchFamily="2" charset="77"/>
      <p:regular r:id="rId19"/>
      <p:bold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64" autoAdjust="0"/>
  </p:normalViewPr>
  <p:slideViewPr>
    <p:cSldViewPr>
      <p:cViewPr varScale="1">
        <p:scale>
          <a:sx n="76" d="100"/>
          <a:sy n="76" d="100"/>
        </p:scale>
        <p:origin x="544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theme" Target="theme/theme1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image" Target="../media/image26.pn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19" Type="http://schemas.openxmlformats.org/officeDocument/2006/relationships/image" Target="../media/image43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26347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7612708" y="2142670"/>
            <a:ext cx="10675292" cy="7072996"/>
          </a:xfrm>
          <a:custGeom>
            <a:avLst/>
            <a:gdLst/>
            <a:ahLst/>
            <a:cxnLst/>
            <a:rect l="l" t="t" r="r" b="b"/>
            <a:pathLst>
              <a:path w="10675292" h="7072996">
                <a:moveTo>
                  <a:pt x="0" y="0"/>
                </a:moveTo>
                <a:lnTo>
                  <a:pt x="10675292" y="0"/>
                </a:lnTo>
                <a:lnTo>
                  <a:pt x="10675292" y="7072995"/>
                </a:lnTo>
                <a:lnTo>
                  <a:pt x="0" y="70729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9351818" y="4493047"/>
            <a:ext cx="8290852" cy="4296271"/>
          </a:xfrm>
          <a:custGeom>
            <a:avLst/>
            <a:gdLst/>
            <a:ahLst/>
            <a:cxnLst/>
            <a:rect l="l" t="t" r="r" b="b"/>
            <a:pathLst>
              <a:path w="8290852" h="4296271">
                <a:moveTo>
                  <a:pt x="0" y="0"/>
                </a:moveTo>
                <a:lnTo>
                  <a:pt x="8290852" y="0"/>
                </a:lnTo>
                <a:lnTo>
                  <a:pt x="8290852" y="4296271"/>
                </a:lnTo>
                <a:lnTo>
                  <a:pt x="0" y="42962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/>
          <p:cNvSpPr/>
          <p:nvPr/>
        </p:nvSpPr>
        <p:spPr>
          <a:xfrm>
            <a:off x="0" y="7499343"/>
            <a:ext cx="14153512" cy="2787657"/>
          </a:xfrm>
          <a:custGeom>
            <a:avLst/>
            <a:gdLst/>
            <a:ahLst/>
            <a:cxnLst/>
            <a:rect l="l" t="t" r="r" b="b"/>
            <a:pathLst>
              <a:path w="14153512" h="2787657">
                <a:moveTo>
                  <a:pt x="0" y="0"/>
                </a:moveTo>
                <a:lnTo>
                  <a:pt x="14153512" y="0"/>
                </a:lnTo>
                <a:lnTo>
                  <a:pt x="14153512" y="2787657"/>
                </a:lnTo>
                <a:lnTo>
                  <a:pt x="0" y="27876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6" name="Freeform 6"/>
          <p:cNvSpPr/>
          <p:nvPr/>
        </p:nvSpPr>
        <p:spPr>
          <a:xfrm>
            <a:off x="10226842" y="7925691"/>
            <a:ext cx="8061158" cy="1934962"/>
          </a:xfrm>
          <a:custGeom>
            <a:avLst/>
            <a:gdLst/>
            <a:ahLst/>
            <a:cxnLst/>
            <a:rect l="l" t="t" r="r" b="b"/>
            <a:pathLst>
              <a:path w="8061158" h="1934962">
                <a:moveTo>
                  <a:pt x="0" y="0"/>
                </a:moveTo>
                <a:lnTo>
                  <a:pt x="8061158" y="0"/>
                </a:lnTo>
                <a:lnTo>
                  <a:pt x="8061158" y="1934961"/>
                </a:lnTo>
                <a:lnTo>
                  <a:pt x="0" y="193496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7" name="Freeform 7"/>
          <p:cNvSpPr/>
          <p:nvPr/>
        </p:nvSpPr>
        <p:spPr>
          <a:xfrm>
            <a:off x="10445598" y="8997026"/>
            <a:ext cx="7842402" cy="1289974"/>
          </a:xfrm>
          <a:custGeom>
            <a:avLst/>
            <a:gdLst/>
            <a:ahLst/>
            <a:cxnLst/>
            <a:rect l="l" t="t" r="r" b="b"/>
            <a:pathLst>
              <a:path w="7842402" h="1289974">
                <a:moveTo>
                  <a:pt x="0" y="0"/>
                </a:moveTo>
                <a:lnTo>
                  <a:pt x="7842402" y="0"/>
                </a:lnTo>
                <a:lnTo>
                  <a:pt x="7842402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8" name="TextBox 8"/>
          <p:cNvSpPr txBox="1"/>
          <p:nvPr/>
        </p:nvSpPr>
        <p:spPr>
          <a:xfrm>
            <a:off x="841248" y="6141917"/>
            <a:ext cx="3694176" cy="683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74"/>
              </a:lnSpc>
            </a:pPr>
            <a:r>
              <a:rPr lang="en-US" sz="4053" b="1">
                <a:solidFill>
                  <a:srgbClr val="15676B"/>
                </a:solidFill>
                <a:latin typeface="Muli Bold"/>
                <a:ea typeface="Muli Bold"/>
                <a:cs typeface="Muli Bold"/>
                <a:sym typeface="Muli Bold"/>
              </a:rPr>
              <a:t>Ethik, </a:t>
            </a:r>
            <a:r>
              <a:rPr lang="en-US" sz="4053" b="1">
                <a:solidFill>
                  <a:srgbClr val="FF7958"/>
                </a:solidFill>
                <a:latin typeface="Muli Bold"/>
                <a:ea typeface="Muli Bold"/>
                <a:cs typeface="Muli Bold"/>
                <a:sym typeface="Muli Bold"/>
              </a:rPr>
              <a:t>8. Klasse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41248" y="2327689"/>
            <a:ext cx="9979152" cy="36050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3461"/>
              </a:lnSpc>
            </a:pPr>
            <a:r>
              <a:rPr lang="en-US" sz="14957" dirty="0" err="1">
                <a:solidFill>
                  <a:srgbClr val="FF7958"/>
                </a:solidFill>
                <a:latin typeface="Bebas Neue"/>
                <a:ea typeface="Bebas Neue"/>
                <a:cs typeface="Bebas Neue"/>
                <a:sym typeface="Bebas Neue"/>
              </a:rPr>
              <a:t>Freundschaft</a:t>
            </a:r>
            <a:r>
              <a:rPr lang="en-US" sz="14957" dirty="0">
                <a:solidFill>
                  <a:srgbClr val="FF7958"/>
                </a:solidFill>
                <a:latin typeface="Bebas Neue"/>
                <a:ea typeface="Bebas Neue"/>
                <a:cs typeface="Bebas Neue"/>
                <a:sym typeface="Bebas Neue"/>
              </a:rPr>
              <a:t>:</a:t>
            </a:r>
          </a:p>
          <a:p>
            <a:pPr algn="l">
              <a:lnSpc>
                <a:spcPts val="13461"/>
              </a:lnSpc>
            </a:pPr>
            <a:r>
              <a:rPr lang="en-US" sz="14957" dirty="0">
                <a:solidFill>
                  <a:srgbClr val="15676B"/>
                </a:solidFill>
                <a:latin typeface="Bebas Neue"/>
                <a:ea typeface="Bebas Neue"/>
                <a:cs typeface="Bebas Neue"/>
                <a:sym typeface="Bebas Neue"/>
              </a:rPr>
              <a:t>Wandel &amp; Ende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0" y="8133399"/>
            <a:ext cx="18288000" cy="2153601"/>
          </a:xfrm>
          <a:custGeom>
            <a:avLst/>
            <a:gdLst/>
            <a:ahLst/>
            <a:cxnLst/>
            <a:rect l="l" t="t" r="r" b="b"/>
            <a:pathLst>
              <a:path w="18288000" h="2153601">
                <a:moveTo>
                  <a:pt x="0" y="0"/>
                </a:moveTo>
                <a:lnTo>
                  <a:pt x="18288000" y="0"/>
                </a:lnTo>
                <a:lnTo>
                  <a:pt x="18288000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6945502" y="1060403"/>
            <a:ext cx="4801694" cy="863627"/>
          </a:xfrm>
          <a:custGeom>
            <a:avLst/>
            <a:gdLst/>
            <a:ahLst/>
            <a:cxnLst/>
            <a:rect l="l" t="t" r="r" b="b"/>
            <a:pathLst>
              <a:path w="4801694" h="863627">
                <a:moveTo>
                  <a:pt x="0" y="0"/>
                </a:moveTo>
                <a:lnTo>
                  <a:pt x="4801694" y="0"/>
                </a:lnTo>
                <a:lnTo>
                  <a:pt x="4801694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/>
          <p:cNvSpPr/>
          <p:nvPr/>
        </p:nvSpPr>
        <p:spPr>
          <a:xfrm>
            <a:off x="12604446" y="1060403"/>
            <a:ext cx="5239206" cy="863627"/>
          </a:xfrm>
          <a:custGeom>
            <a:avLst/>
            <a:gdLst/>
            <a:ahLst/>
            <a:cxnLst/>
            <a:rect l="l" t="t" r="r" b="b"/>
            <a:pathLst>
              <a:path w="5239206" h="863627">
                <a:moveTo>
                  <a:pt x="0" y="0"/>
                </a:moveTo>
                <a:lnTo>
                  <a:pt x="5239206" y="0"/>
                </a:lnTo>
                <a:lnTo>
                  <a:pt x="5239206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6" name="Freeform 6"/>
          <p:cNvSpPr/>
          <p:nvPr/>
        </p:nvSpPr>
        <p:spPr>
          <a:xfrm>
            <a:off x="11747196" y="4711687"/>
            <a:ext cx="885962" cy="863627"/>
          </a:xfrm>
          <a:custGeom>
            <a:avLst/>
            <a:gdLst/>
            <a:ahLst/>
            <a:cxnLst/>
            <a:rect l="l" t="t" r="r" b="b"/>
            <a:pathLst>
              <a:path w="885962" h="863627">
                <a:moveTo>
                  <a:pt x="0" y="0"/>
                </a:moveTo>
                <a:lnTo>
                  <a:pt x="885962" y="0"/>
                </a:lnTo>
                <a:lnTo>
                  <a:pt x="885962" y="863626"/>
                </a:lnTo>
                <a:lnTo>
                  <a:pt x="0" y="86362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7" name="Freeform 7"/>
          <p:cNvSpPr/>
          <p:nvPr/>
        </p:nvSpPr>
        <p:spPr>
          <a:xfrm>
            <a:off x="6566904" y="3028393"/>
            <a:ext cx="5560542" cy="3707028"/>
          </a:xfrm>
          <a:custGeom>
            <a:avLst/>
            <a:gdLst/>
            <a:ahLst/>
            <a:cxnLst/>
            <a:rect l="l" t="t" r="r" b="b"/>
            <a:pathLst>
              <a:path w="5560542" h="3707028">
                <a:moveTo>
                  <a:pt x="0" y="0"/>
                </a:moveTo>
                <a:lnTo>
                  <a:pt x="5560542" y="0"/>
                </a:lnTo>
                <a:lnTo>
                  <a:pt x="5560542" y="3707028"/>
                </a:lnTo>
                <a:lnTo>
                  <a:pt x="0" y="370702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8" name="Freeform 8"/>
          <p:cNvSpPr/>
          <p:nvPr/>
        </p:nvSpPr>
        <p:spPr>
          <a:xfrm>
            <a:off x="12604446" y="3028393"/>
            <a:ext cx="5560542" cy="3707028"/>
          </a:xfrm>
          <a:custGeom>
            <a:avLst/>
            <a:gdLst/>
            <a:ahLst/>
            <a:cxnLst/>
            <a:rect l="l" t="t" r="r" b="b"/>
            <a:pathLst>
              <a:path w="5560542" h="3707028">
                <a:moveTo>
                  <a:pt x="0" y="0"/>
                </a:moveTo>
                <a:lnTo>
                  <a:pt x="5560542" y="0"/>
                </a:lnTo>
                <a:lnTo>
                  <a:pt x="5560542" y="3707028"/>
                </a:lnTo>
                <a:lnTo>
                  <a:pt x="0" y="37070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9" name="TextBox 9"/>
          <p:cNvSpPr txBox="1"/>
          <p:nvPr/>
        </p:nvSpPr>
        <p:spPr>
          <a:xfrm>
            <a:off x="7101899" y="1239649"/>
            <a:ext cx="4488900" cy="456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7"/>
              </a:lnSpc>
            </a:pPr>
            <a:r>
              <a:rPr lang="en-US" sz="2669" b="1">
                <a:solidFill>
                  <a:srgbClr val="FFFFFF"/>
                </a:solidFill>
                <a:latin typeface="Muli Heavy"/>
                <a:ea typeface="Muli Heavy"/>
                <a:cs typeface="Muli Heavy"/>
                <a:sym typeface="Muli Heavy"/>
              </a:rPr>
              <a:t>BESTE FREUNDE MIT 11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808350" y="1249174"/>
            <a:ext cx="5035302" cy="438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57"/>
              </a:lnSpc>
            </a:pPr>
            <a:r>
              <a:rPr lang="en-US" sz="2612" b="1">
                <a:solidFill>
                  <a:srgbClr val="FFFFFF"/>
                </a:solidFill>
                <a:latin typeface="Muli Heavy"/>
                <a:ea typeface="Muli Heavy"/>
                <a:cs typeface="Muli Heavy"/>
                <a:sym typeface="Muli Heavy"/>
              </a:rPr>
              <a:t>KEIN KONTAKT MEHR MIT 15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0080" y="279068"/>
            <a:ext cx="5449824" cy="2749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84"/>
              </a:lnSpc>
            </a:pPr>
            <a:r>
              <a:rPr lang="en-US" sz="15989" b="1">
                <a:solidFill>
                  <a:srgbClr val="F4592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EINSTIEG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76656" y="3301419"/>
            <a:ext cx="5065776" cy="1977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36"/>
              </a:lnSpc>
            </a:pPr>
            <a:r>
              <a:rPr lang="en-US" sz="4363" b="1">
                <a:solidFill>
                  <a:srgbClr val="1D515A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Zwei Bilder. </a:t>
            </a:r>
          </a:p>
          <a:p>
            <a:pPr algn="l">
              <a:lnSpc>
                <a:spcPts val="5236"/>
              </a:lnSpc>
            </a:pPr>
            <a:r>
              <a:rPr lang="en-US" sz="4363" b="1">
                <a:solidFill>
                  <a:srgbClr val="1D515A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Eine Veränderung. </a:t>
            </a:r>
          </a:p>
          <a:p>
            <a:pPr algn="l">
              <a:lnSpc>
                <a:spcPts val="5236"/>
              </a:lnSpc>
            </a:pPr>
            <a:r>
              <a:rPr lang="en-US" sz="4363" b="1">
                <a:solidFill>
                  <a:srgbClr val="1D515A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Was ist passiert?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76656" y="5866059"/>
            <a:ext cx="5394960" cy="2027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85"/>
              </a:lnSpc>
            </a:pPr>
            <a:r>
              <a:rPr lang="en-US" sz="2723" b="1">
                <a:solidFill>
                  <a:srgbClr val="1D515A"/>
                </a:solidFill>
                <a:latin typeface="Muli Bold"/>
                <a:ea typeface="Muli Bold"/>
                <a:cs typeface="Muli Bold"/>
                <a:sym typeface="Muli Bold"/>
              </a:rPr>
              <a:t>Schaut genau hin. </a:t>
            </a:r>
          </a:p>
          <a:p>
            <a:pPr algn="l">
              <a:lnSpc>
                <a:spcPts val="4085"/>
              </a:lnSpc>
            </a:pPr>
            <a:r>
              <a:rPr lang="en-US" sz="2723" b="1">
                <a:solidFill>
                  <a:srgbClr val="1D515A"/>
                </a:solidFill>
                <a:latin typeface="Muli Bold"/>
                <a:ea typeface="Muli Bold"/>
                <a:cs typeface="Muli Bold"/>
                <a:sym typeface="Muli Bold"/>
              </a:rPr>
              <a:t>Sammelt </a:t>
            </a:r>
            <a:r>
              <a:rPr lang="en-US" sz="2723" b="1">
                <a:solidFill>
                  <a:srgbClr val="F4592F"/>
                </a:solidFill>
                <a:latin typeface="Muli Bold"/>
                <a:ea typeface="Muli Bold"/>
                <a:cs typeface="Muli Bold"/>
                <a:sym typeface="Muli Bold"/>
              </a:rPr>
              <a:t>spontan Vermutungen</a:t>
            </a:r>
            <a:r>
              <a:rPr lang="en-US" sz="2723" b="1">
                <a:solidFill>
                  <a:srgbClr val="1D515A"/>
                </a:solidFill>
                <a:latin typeface="Muli Bold"/>
                <a:ea typeface="Muli Bold"/>
                <a:cs typeface="Muli Bold"/>
                <a:sym typeface="Muli Bold"/>
              </a:rPr>
              <a:t>, was zwischen den Bildern passiert sein könnte.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0" y="8133399"/>
            <a:ext cx="18288000" cy="2153601"/>
          </a:xfrm>
          <a:custGeom>
            <a:avLst/>
            <a:gdLst/>
            <a:ahLst/>
            <a:cxnLst/>
            <a:rect l="l" t="t" r="r" b="b"/>
            <a:pathLst>
              <a:path w="18288000" h="2153601">
                <a:moveTo>
                  <a:pt x="0" y="0"/>
                </a:moveTo>
                <a:lnTo>
                  <a:pt x="18288000" y="0"/>
                </a:lnTo>
                <a:lnTo>
                  <a:pt x="18288000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40080" y="402103"/>
            <a:ext cx="7735824" cy="2065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28"/>
              </a:lnSpc>
            </a:pPr>
            <a:r>
              <a:rPr lang="en-US" sz="11949" b="1">
                <a:solidFill>
                  <a:srgbClr val="F4674B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Arbeitsphase 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76656" y="2255770"/>
            <a:ext cx="6766560" cy="627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51"/>
              </a:lnSpc>
            </a:pPr>
            <a:r>
              <a:rPr lang="en-US" sz="3679" b="1">
                <a:solidFill>
                  <a:srgbClr val="1F4C50"/>
                </a:solidFill>
                <a:latin typeface="Muli Bold"/>
                <a:ea typeface="Muli Bold"/>
                <a:cs typeface="Muli Bold"/>
                <a:sym typeface="Muli Bold"/>
              </a:rPr>
              <a:t>Kurzgeschichte &amp; Rollenspiel</a:t>
            </a:r>
          </a:p>
        </p:txBody>
      </p:sp>
      <p:sp>
        <p:nvSpPr>
          <p:cNvPr id="6" name="Freeform 6"/>
          <p:cNvSpPr/>
          <p:nvPr/>
        </p:nvSpPr>
        <p:spPr>
          <a:xfrm>
            <a:off x="645330" y="3421712"/>
            <a:ext cx="667206" cy="655919"/>
          </a:xfrm>
          <a:custGeom>
            <a:avLst/>
            <a:gdLst/>
            <a:ahLst/>
            <a:cxnLst/>
            <a:rect l="l" t="t" r="r" b="b"/>
            <a:pathLst>
              <a:path w="667206" h="655919">
                <a:moveTo>
                  <a:pt x="0" y="0"/>
                </a:moveTo>
                <a:lnTo>
                  <a:pt x="667206" y="0"/>
                </a:lnTo>
                <a:lnTo>
                  <a:pt x="667206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7" name="Freeform 7"/>
          <p:cNvSpPr/>
          <p:nvPr/>
        </p:nvSpPr>
        <p:spPr>
          <a:xfrm>
            <a:off x="864086" y="3848060"/>
            <a:ext cx="229694" cy="3869923"/>
          </a:xfrm>
          <a:custGeom>
            <a:avLst/>
            <a:gdLst/>
            <a:ahLst/>
            <a:cxnLst/>
            <a:rect l="l" t="t" r="r" b="b"/>
            <a:pathLst>
              <a:path w="229694" h="3869923">
                <a:moveTo>
                  <a:pt x="0" y="0"/>
                </a:moveTo>
                <a:lnTo>
                  <a:pt x="229694" y="0"/>
                </a:lnTo>
                <a:lnTo>
                  <a:pt x="229694" y="3869923"/>
                </a:lnTo>
                <a:lnTo>
                  <a:pt x="0" y="38699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8" name="Freeform 8"/>
          <p:cNvSpPr/>
          <p:nvPr/>
        </p:nvSpPr>
        <p:spPr>
          <a:xfrm>
            <a:off x="645330" y="4493047"/>
            <a:ext cx="667206" cy="655919"/>
          </a:xfrm>
          <a:custGeom>
            <a:avLst/>
            <a:gdLst/>
            <a:ahLst/>
            <a:cxnLst/>
            <a:rect l="l" t="t" r="r" b="b"/>
            <a:pathLst>
              <a:path w="667206" h="655919">
                <a:moveTo>
                  <a:pt x="0" y="0"/>
                </a:moveTo>
                <a:lnTo>
                  <a:pt x="667206" y="0"/>
                </a:lnTo>
                <a:lnTo>
                  <a:pt x="667206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9" name="TextBox 9"/>
          <p:cNvSpPr txBox="1"/>
          <p:nvPr/>
        </p:nvSpPr>
        <p:spPr>
          <a:xfrm>
            <a:off x="1627632" y="3581327"/>
            <a:ext cx="3182112" cy="516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35"/>
              </a:lnSpc>
            </a:pPr>
            <a:r>
              <a:rPr lang="en-US" sz="3025" b="1">
                <a:solidFill>
                  <a:srgbClr val="1F4C50"/>
                </a:solidFill>
                <a:latin typeface="Muli Bold"/>
                <a:ea typeface="Muli Bold"/>
                <a:cs typeface="Muli Bold"/>
                <a:sym typeface="Muli Bold"/>
              </a:rPr>
              <a:t>Bildet 4 Gruppen.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27632" y="4492618"/>
            <a:ext cx="4791456" cy="995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81"/>
              </a:lnSpc>
            </a:pPr>
            <a:r>
              <a:rPr lang="en-US" sz="3062" b="1">
                <a:solidFill>
                  <a:srgbClr val="1F4C50"/>
                </a:solidFill>
                <a:latin typeface="Muli Bold"/>
                <a:ea typeface="Muli Bold"/>
                <a:cs typeface="Muli Bold"/>
                <a:sym typeface="Muli Bold"/>
              </a:rPr>
              <a:t>Zieht eine Karte mit eurer Kurzgeschichte.</a:t>
            </a:r>
          </a:p>
        </p:txBody>
      </p:sp>
      <p:sp>
        <p:nvSpPr>
          <p:cNvPr id="11" name="Freeform 11"/>
          <p:cNvSpPr/>
          <p:nvPr/>
        </p:nvSpPr>
        <p:spPr>
          <a:xfrm>
            <a:off x="645330" y="5783021"/>
            <a:ext cx="667206" cy="655919"/>
          </a:xfrm>
          <a:custGeom>
            <a:avLst/>
            <a:gdLst/>
            <a:ahLst/>
            <a:cxnLst/>
            <a:rect l="l" t="t" r="r" b="b"/>
            <a:pathLst>
              <a:path w="667206" h="655919">
                <a:moveTo>
                  <a:pt x="0" y="0"/>
                </a:moveTo>
                <a:lnTo>
                  <a:pt x="667206" y="0"/>
                </a:lnTo>
                <a:lnTo>
                  <a:pt x="667206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2" name="TextBox 12"/>
          <p:cNvSpPr txBox="1"/>
          <p:nvPr/>
        </p:nvSpPr>
        <p:spPr>
          <a:xfrm>
            <a:off x="1627632" y="5891650"/>
            <a:ext cx="4992624" cy="995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81"/>
              </a:lnSpc>
            </a:pPr>
            <a:r>
              <a:rPr lang="en-US" sz="3062" b="1">
                <a:solidFill>
                  <a:srgbClr val="1F4C50"/>
                </a:solidFill>
                <a:latin typeface="Muli Bold"/>
                <a:ea typeface="Muli Bold"/>
                <a:cs typeface="Muli Bold"/>
                <a:sym typeface="Muli Bold"/>
              </a:rPr>
              <a:t>Bereitet ein Rollenspiel vor (max. 10 Minuten).</a:t>
            </a:r>
          </a:p>
        </p:txBody>
      </p:sp>
      <p:sp>
        <p:nvSpPr>
          <p:cNvPr id="13" name="Freeform 13"/>
          <p:cNvSpPr/>
          <p:nvPr/>
        </p:nvSpPr>
        <p:spPr>
          <a:xfrm>
            <a:off x="645330" y="7280704"/>
            <a:ext cx="667206" cy="655919"/>
          </a:xfrm>
          <a:custGeom>
            <a:avLst/>
            <a:gdLst/>
            <a:ahLst/>
            <a:cxnLst/>
            <a:rect l="l" t="t" r="r" b="b"/>
            <a:pathLst>
              <a:path w="667206" h="655919">
                <a:moveTo>
                  <a:pt x="0" y="0"/>
                </a:moveTo>
                <a:lnTo>
                  <a:pt x="667206" y="0"/>
                </a:lnTo>
                <a:lnTo>
                  <a:pt x="667206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4" name="TextBox 14"/>
          <p:cNvSpPr txBox="1"/>
          <p:nvPr/>
        </p:nvSpPr>
        <p:spPr>
          <a:xfrm>
            <a:off x="1627632" y="7270108"/>
            <a:ext cx="4992624" cy="995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81"/>
              </a:lnSpc>
            </a:pPr>
            <a:r>
              <a:rPr lang="en-US" sz="3062" b="1">
                <a:solidFill>
                  <a:srgbClr val="1F4C50"/>
                </a:solidFill>
                <a:latin typeface="Muli Bold"/>
                <a:ea typeface="Muli Bold"/>
                <a:cs typeface="Muli Bold"/>
                <a:sym typeface="Muli Bold"/>
              </a:rPr>
              <a:t>Stellt Situation und Gefühle </a:t>
            </a:r>
            <a:r>
              <a:rPr lang="en-US" sz="3062" b="1">
                <a:solidFill>
                  <a:srgbClr val="F4674B"/>
                </a:solidFill>
                <a:latin typeface="Muli Bold"/>
                <a:ea typeface="Muli Bold"/>
                <a:cs typeface="Muli Bold"/>
                <a:sym typeface="Muli Bold"/>
              </a:rPr>
              <a:t>beider Seiten</a:t>
            </a:r>
            <a:r>
              <a:rPr lang="en-US" sz="3062" b="1">
                <a:solidFill>
                  <a:srgbClr val="1F4C50"/>
                </a:solidFill>
                <a:latin typeface="Muli Bold"/>
                <a:ea typeface="Muli Bold"/>
                <a:cs typeface="Muli Bold"/>
                <a:sym typeface="Muli Bold"/>
              </a:rPr>
              <a:t> dar.</a:t>
            </a:r>
          </a:p>
        </p:txBody>
      </p:sp>
      <p:sp>
        <p:nvSpPr>
          <p:cNvPr id="15" name="Freeform 15"/>
          <p:cNvSpPr/>
          <p:nvPr/>
        </p:nvSpPr>
        <p:spPr>
          <a:xfrm>
            <a:off x="9144000" y="852695"/>
            <a:ext cx="8717426" cy="7083928"/>
          </a:xfrm>
          <a:custGeom>
            <a:avLst/>
            <a:gdLst/>
            <a:ahLst/>
            <a:cxnLst/>
            <a:rect l="l" t="t" r="r" b="b"/>
            <a:pathLst>
              <a:path w="8717426" h="7083928">
                <a:moveTo>
                  <a:pt x="0" y="0"/>
                </a:moveTo>
                <a:lnTo>
                  <a:pt x="8717426" y="0"/>
                </a:lnTo>
                <a:lnTo>
                  <a:pt x="8717426" y="7083928"/>
                </a:lnTo>
                <a:lnTo>
                  <a:pt x="0" y="708392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TextBox 3"/>
          <p:cNvSpPr txBox="1"/>
          <p:nvPr/>
        </p:nvSpPr>
        <p:spPr>
          <a:xfrm>
            <a:off x="621792" y="935382"/>
            <a:ext cx="8412480" cy="1731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80"/>
              </a:lnSpc>
            </a:pPr>
            <a:r>
              <a:rPr lang="en-US" sz="12980" b="1">
                <a:solidFill>
                  <a:srgbClr val="F46B47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Arbeitsphase 2</a:t>
            </a:r>
          </a:p>
        </p:txBody>
      </p:sp>
      <p:sp>
        <p:nvSpPr>
          <p:cNvPr id="4" name="Freeform 4"/>
          <p:cNvSpPr/>
          <p:nvPr/>
        </p:nvSpPr>
        <p:spPr>
          <a:xfrm>
            <a:off x="645330" y="2399627"/>
            <a:ext cx="8498670" cy="2579949"/>
          </a:xfrm>
          <a:custGeom>
            <a:avLst/>
            <a:gdLst/>
            <a:ahLst/>
            <a:cxnLst/>
            <a:rect l="l" t="t" r="r" b="b"/>
            <a:pathLst>
              <a:path w="8498670" h="2579949">
                <a:moveTo>
                  <a:pt x="0" y="0"/>
                </a:moveTo>
                <a:lnTo>
                  <a:pt x="8498670" y="0"/>
                </a:lnTo>
                <a:lnTo>
                  <a:pt x="8498670" y="2579949"/>
                </a:lnTo>
                <a:lnTo>
                  <a:pt x="0" y="25799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TextBox 5"/>
          <p:cNvSpPr txBox="1"/>
          <p:nvPr/>
        </p:nvSpPr>
        <p:spPr>
          <a:xfrm>
            <a:off x="877824" y="3086174"/>
            <a:ext cx="4352544" cy="1555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58"/>
              </a:lnSpc>
            </a:pPr>
            <a:r>
              <a:rPr lang="en-US" sz="5958" b="1">
                <a:solidFill>
                  <a:srgbClr val="FFFFFF"/>
                </a:solidFill>
                <a:latin typeface="Muli Bold"/>
                <a:ea typeface="Muli Bold"/>
                <a:cs typeface="Muli Bold"/>
                <a:sym typeface="Muli Bold"/>
              </a:rPr>
              <a:t>Aufführung: Rollenspiele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6656" y="5303426"/>
            <a:ext cx="6473952" cy="950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13"/>
              </a:lnSpc>
            </a:pPr>
            <a:r>
              <a:rPr lang="en-US" sz="2723" b="1">
                <a:solidFill>
                  <a:srgbClr val="26636D"/>
                </a:solidFill>
                <a:latin typeface="Muli Bold"/>
                <a:ea typeface="Muli Bold"/>
                <a:cs typeface="Muli Bold"/>
                <a:sym typeface="Muli Bold"/>
              </a:rPr>
              <a:t>Jede Gruppe präsentiert ihr Rollenspiel vor der Klasse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6656" y="6618072"/>
            <a:ext cx="5961888" cy="449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67"/>
              </a:lnSpc>
            </a:pPr>
            <a:r>
              <a:rPr lang="en-US" sz="2691" b="1">
                <a:solidFill>
                  <a:srgbClr val="26636D"/>
                </a:solidFill>
                <a:latin typeface="Muli Bold"/>
                <a:ea typeface="Muli Bold"/>
                <a:cs typeface="Muli Bold"/>
                <a:sym typeface="Muli Bold"/>
              </a:rPr>
              <a:t>Ihr könnt nachfragen und mitdenken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76656" y="7395590"/>
            <a:ext cx="5852160" cy="469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13"/>
              </a:lnSpc>
            </a:pPr>
            <a:r>
              <a:rPr lang="en-US" sz="2723" b="1">
                <a:solidFill>
                  <a:srgbClr val="26636D"/>
                </a:solidFill>
                <a:latin typeface="Muli Bold"/>
                <a:ea typeface="Muli Bold"/>
                <a:cs typeface="Muli Bold"/>
                <a:sym typeface="Muli Bold"/>
              </a:rPr>
              <a:t>Zuhören, reflektieren und verstehen</a:t>
            </a:r>
          </a:p>
        </p:txBody>
      </p:sp>
      <p:sp>
        <p:nvSpPr>
          <p:cNvPr id="9" name="Freeform 9"/>
          <p:cNvSpPr/>
          <p:nvPr/>
        </p:nvSpPr>
        <p:spPr>
          <a:xfrm>
            <a:off x="9570574" y="2399627"/>
            <a:ext cx="8072096" cy="5575313"/>
          </a:xfrm>
          <a:custGeom>
            <a:avLst/>
            <a:gdLst/>
            <a:ahLst/>
            <a:cxnLst/>
            <a:rect l="l" t="t" r="r" b="b"/>
            <a:pathLst>
              <a:path w="8072096" h="5575313">
                <a:moveTo>
                  <a:pt x="0" y="0"/>
                </a:moveTo>
                <a:lnTo>
                  <a:pt x="8072096" y="0"/>
                </a:lnTo>
                <a:lnTo>
                  <a:pt x="8072096" y="5575314"/>
                </a:lnTo>
                <a:lnTo>
                  <a:pt x="0" y="5575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0" name="Freeform 10"/>
          <p:cNvSpPr/>
          <p:nvPr/>
        </p:nvSpPr>
        <p:spPr>
          <a:xfrm>
            <a:off x="0" y="8133399"/>
            <a:ext cx="18288000" cy="2153601"/>
          </a:xfrm>
          <a:custGeom>
            <a:avLst/>
            <a:gdLst/>
            <a:ahLst/>
            <a:cxnLst/>
            <a:rect l="l" t="t" r="r" b="b"/>
            <a:pathLst>
              <a:path w="18288000" h="2153601">
                <a:moveTo>
                  <a:pt x="0" y="0"/>
                </a:moveTo>
                <a:lnTo>
                  <a:pt x="18288000" y="0"/>
                </a:lnTo>
                <a:lnTo>
                  <a:pt x="18288000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7831464" y="634055"/>
            <a:ext cx="9811206" cy="7083928"/>
          </a:xfrm>
          <a:custGeom>
            <a:avLst/>
            <a:gdLst/>
            <a:ahLst/>
            <a:cxnLst/>
            <a:rect l="l" t="t" r="r" b="b"/>
            <a:pathLst>
              <a:path w="9811206" h="7083928">
                <a:moveTo>
                  <a:pt x="0" y="0"/>
                </a:moveTo>
                <a:lnTo>
                  <a:pt x="9811206" y="0"/>
                </a:lnTo>
                <a:lnTo>
                  <a:pt x="9811206" y="7083928"/>
                </a:lnTo>
                <a:lnTo>
                  <a:pt x="0" y="70839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10445598" y="2776725"/>
            <a:ext cx="3926670" cy="2372241"/>
          </a:xfrm>
          <a:custGeom>
            <a:avLst/>
            <a:gdLst/>
            <a:ahLst/>
            <a:cxnLst/>
            <a:rect l="l" t="t" r="r" b="b"/>
            <a:pathLst>
              <a:path w="3926670" h="2372241">
                <a:moveTo>
                  <a:pt x="0" y="0"/>
                </a:moveTo>
                <a:lnTo>
                  <a:pt x="3926670" y="0"/>
                </a:lnTo>
                <a:lnTo>
                  <a:pt x="3926670" y="2372241"/>
                </a:lnTo>
                <a:lnTo>
                  <a:pt x="0" y="23722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TextBox 5"/>
          <p:cNvSpPr txBox="1"/>
          <p:nvPr/>
        </p:nvSpPr>
        <p:spPr>
          <a:xfrm>
            <a:off x="11155680" y="3387077"/>
            <a:ext cx="2615184" cy="1269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2828">
                <a:solidFill>
                  <a:srgbClr val="F4F4F4"/>
                </a:solidFill>
                <a:latin typeface="Muli"/>
                <a:ea typeface="Muli"/>
                <a:cs typeface="Muli"/>
                <a:sym typeface="Muli"/>
              </a:rPr>
              <a:t>Warum gehen Freundschaften auseinander?</a:t>
            </a:r>
          </a:p>
        </p:txBody>
      </p:sp>
      <p:sp>
        <p:nvSpPr>
          <p:cNvPr id="6" name="Freeform 6"/>
          <p:cNvSpPr/>
          <p:nvPr/>
        </p:nvSpPr>
        <p:spPr>
          <a:xfrm>
            <a:off x="8706488" y="1705390"/>
            <a:ext cx="1968804" cy="1300906"/>
          </a:xfrm>
          <a:custGeom>
            <a:avLst/>
            <a:gdLst/>
            <a:ahLst/>
            <a:cxnLst/>
            <a:rect l="l" t="t" r="r" b="b"/>
            <a:pathLst>
              <a:path w="1968804" h="1300906">
                <a:moveTo>
                  <a:pt x="0" y="0"/>
                </a:moveTo>
                <a:lnTo>
                  <a:pt x="1968804" y="0"/>
                </a:lnTo>
                <a:lnTo>
                  <a:pt x="1968804" y="1300906"/>
                </a:lnTo>
                <a:lnTo>
                  <a:pt x="0" y="13009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7" name="Freeform 7"/>
          <p:cNvSpPr/>
          <p:nvPr/>
        </p:nvSpPr>
        <p:spPr>
          <a:xfrm>
            <a:off x="11101866" y="1071335"/>
            <a:ext cx="2187560" cy="1508614"/>
          </a:xfrm>
          <a:custGeom>
            <a:avLst/>
            <a:gdLst/>
            <a:ahLst/>
            <a:cxnLst/>
            <a:rect l="l" t="t" r="r" b="b"/>
            <a:pathLst>
              <a:path w="2187560" h="1508614">
                <a:moveTo>
                  <a:pt x="0" y="0"/>
                </a:moveTo>
                <a:lnTo>
                  <a:pt x="2187560" y="0"/>
                </a:lnTo>
                <a:lnTo>
                  <a:pt x="2187560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8" name="Freeform 8"/>
          <p:cNvSpPr/>
          <p:nvPr/>
        </p:nvSpPr>
        <p:spPr>
          <a:xfrm>
            <a:off x="13923818" y="1705390"/>
            <a:ext cx="2843828" cy="1082267"/>
          </a:xfrm>
          <a:custGeom>
            <a:avLst/>
            <a:gdLst/>
            <a:ahLst/>
            <a:cxnLst/>
            <a:rect l="l" t="t" r="r" b="b"/>
            <a:pathLst>
              <a:path w="2843828" h="1082267">
                <a:moveTo>
                  <a:pt x="0" y="0"/>
                </a:moveTo>
                <a:lnTo>
                  <a:pt x="2843828" y="0"/>
                </a:lnTo>
                <a:lnTo>
                  <a:pt x="2843828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9" name="Freeform 9"/>
          <p:cNvSpPr/>
          <p:nvPr/>
        </p:nvSpPr>
        <p:spPr>
          <a:xfrm>
            <a:off x="14798842" y="3214004"/>
            <a:ext cx="2406316" cy="1082267"/>
          </a:xfrm>
          <a:custGeom>
            <a:avLst/>
            <a:gdLst/>
            <a:ahLst/>
            <a:cxnLst/>
            <a:rect l="l" t="t" r="r" b="b"/>
            <a:pathLst>
              <a:path w="2406316" h="1082267">
                <a:moveTo>
                  <a:pt x="0" y="0"/>
                </a:moveTo>
                <a:lnTo>
                  <a:pt x="2406316" y="0"/>
                </a:lnTo>
                <a:lnTo>
                  <a:pt x="2406316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0" name="Freeform 10"/>
          <p:cNvSpPr/>
          <p:nvPr/>
        </p:nvSpPr>
        <p:spPr>
          <a:xfrm>
            <a:off x="14361330" y="4711687"/>
            <a:ext cx="1750048" cy="1082267"/>
          </a:xfrm>
          <a:custGeom>
            <a:avLst/>
            <a:gdLst/>
            <a:ahLst/>
            <a:cxnLst/>
            <a:rect l="l" t="t" r="r" b="b"/>
            <a:pathLst>
              <a:path w="1750048" h="1082267">
                <a:moveTo>
                  <a:pt x="0" y="0"/>
                </a:moveTo>
                <a:lnTo>
                  <a:pt x="1750048" y="0"/>
                </a:lnTo>
                <a:lnTo>
                  <a:pt x="1750048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1" name="Freeform 11"/>
          <p:cNvSpPr/>
          <p:nvPr/>
        </p:nvSpPr>
        <p:spPr>
          <a:xfrm>
            <a:off x="11528440" y="5356674"/>
            <a:ext cx="2187560" cy="1508614"/>
          </a:xfrm>
          <a:custGeom>
            <a:avLst/>
            <a:gdLst/>
            <a:ahLst/>
            <a:cxnLst/>
            <a:rect l="l" t="t" r="r" b="b"/>
            <a:pathLst>
              <a:path w="2187560" h="1508614">
                <a:moveTo>
                  <a:pt x="0" y="0"/>
                </a:moveTo>
                <a:lnTo>
                  <a:pt x="2187560" y="0"/>
                </a:lnTo>
                <a:lnTo>
                  <a:pt x="2187560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2" name="Freeform 12"/>
          <p:cNvSpPr/>
          <p:nvPr/>
        </p:nvSpPr>
        <p:spPr>
          <a:xfrm>
            <a:off x="9144000" y="5356674"/>
            <a:ext cx="1531292" cy="1082267"/>
          </a:xfrm>
          <a:custGeom>
            <a:avLst/>
            <a:gdLst/>
            <a:ahLst/>
            <a:cxnLst/>
            <a:rect l="l" t="t" r="r" b="b"/>
            <a:pathLst>
              <a:path w="1531292" h="1082267">
                <a:moveTo>
                  <a:pt x="0" y="0"/>
                </a:moveTo>
                <a:lnTo>
                  <a:pt x="1531292" y="0"/>
                </a:lnTo>
                <a:lnTo>
                  <a:pt x="1531292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3" name="Freeform 13"/>
          <p:cNvSpPr/>
          <p:nvPr/>
        </p:nvSpPr>
        <p:spPr>
          <a:xfrm>
            <a:off x="8268976" y="3640352"/>
            <a:ext cx="1750048" cy="1289974"/>
          </a:xfrm>
          <a:custGeom>
            <a:avLst/>
            <a:gdLst/>
            <a:ahLst/>
            <a:cxnLst/>
            <a:rect l="l" t="t" r="r" b="b"/>
            <a:pathLst>
              <a:path w="1750048" h="1289974">
                <a:moveTo>
                  <a:pt x="0" y="0"/>
                </a:moveTo>
                <a:lnTo>
                  <a:pt x="1750048" y="0"/>
                </a:lnTo>
                <a:lnTo>
                  <a:pt x="1750048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4" name="Freeform 14"/>
          <p:cNvSpPr/>
          <p:nvPr/>
        </p:nvSpPr>
        <p:spPr>
          <a:xfrm>
            <a:off x="0" y="8352038"/>
            <a:ext cx="13508182" cy="1934962"/>
          </a:xfrm>
          <a:custGeom>
            <a:avLst/>
            <a:gdLst/>
            <a:ahLst/>
            <a:cxnLst/>
            <a:rect l="l" t="t" r="r" b="b"/>
            <a:pathLst>
              <a:path w="13508182" h="1934962">
                <a:moveTo>
                  <a:pt x="0" y="0"/>
                </a:moveTo>
                <a:lnTo>
                  <a:pt x="13508182" y="0"/>
                </a:lnTo>
                <a:lnTo>
                  <a:pt x="13508182" y="1934962"/>
                </a:lnTo>
                <a:lnTo>
                  <a:pt x="0" y="193496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5" name="Freeform 15"/>
          <p:cNvSpPr/>
          <p:nvPr/>
        </p:nvSpPr>
        <p:spPr>
          <a:xfrm>
            <a:off x="8706488" y="8133399"/>
            <a:ext cx="9581512" cy="2153601"/>
          </a:xfrm>
          <a:custGeom>
            <a:avLst/>
            <a:gdLst/>
            <a:ahLst/>
            <a:cxnLst/>
            <a:rect l="l" t="t" r="r" b="b"/>
            <a:pathLst>
              <a:path w="9581512" h="2153601">
                <a:moveTo>
                  <a:pt x="0" y="0"/>
                </a:moveTo>
                <a:lnTo>
                  <a:pt x="9581512" y="0"/>
                </a:lnTo>
                <a:lnTo>
                  <a:pt x="9581512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6" name="TextBox 16"/>
          <p:cNvSpPr txBox="1"/>
          <p:nvPr/>
        </p:nvSpPr>
        <p:spPr>
          <a:xfrm>
            <a:off x="658368" y="903197"/>
            <a:ext cx="5705856" cy="1602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49"/>
              </a:lnSpc>
            </a:pPr>
            <a:r>
              <a:rPr lang="en-US" sz="11949" b="1">
                <a:solidFill>
                  <a:srgbClr val="F46734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Diskussion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31520" y="2434252"/>
            <a:ext cx="5193792" cy="1079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12"/>
              </a:lnSpc>
            </a:pPr>
            <a:r>
              <a:rPr lang="en-US" sz="3317" b="1">
                <a:solidFill>
                  <a:srgbClr val="115B6C"/>
                </a:solidFill>
                <a:latin typeface="Muli Bold"/>
                <a:ea typeface="Muli Bold"/>
                <a:cs typeface="Muli Bold"/>
                <a:sym typeface="Muli Bold"/>
              </a:rPr>
              <a:t>Gemeinsam nachdenken. Perspektiven verstehen.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68096" y="3901521"/>
            <a:ext cx="5120640" cy="853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49"/>
              </a:lnSpc>
            </a:pPr>
            <a:r>
              <a:rPr lang="en-US" sz="2299" b="1">
                <a:solidFill>
                  <a:srgbClr val="115B6C"/>
                </a:solidFill>
                <a:latin typeface="Muli Bold"/>
                <a:ea typeface="Muli Bold"/>
                <a:cs typeface="Muli Bold"/>
                <a:sym typeface="Muli Bold"/>
              </a:rPr>
              <a:t>Wir sammeln Gründe und Sichtweisen im Gespräch.</a:t>
            </a:r>
          </a:p>
        </p:txBody>
      </p:sp>
      <p:sp>
        <p:nvSpPr>
          <p:cNvPr id="19" name="Freeform 19"/>
          <p:cNvSpPr/>
          <p:nvPr/>
        </p:nvSpPr>
        <p:spPr>
          <a:xfrm>
            <a:off x="645330" y="4711687"/>
            <a:ext cx="5457962" cy="218640"/>
          </a:xfrm>
          <a:custGeom>
            <a:avLst/>
            <a:gdLst/>
            <a:ahLst/>
            <a:cxnLst/>
            <a:rect l="l" t="t" r="r" b="b"/>
            <a:pathLst>
              <a:path w="5457962" h="218640">
                <a:moveTo>
                  <a:pt x="0" y="0"/>
                </a:moveTo>
                <a:lnTo>
                  <a:pt x="5457962" y="0"/>
                </a:lnTo>
                <a:lnTo>
                  <a:pt x="5457962" y="218639"/>
                </a:lnTo>
                <a:lnTo>
                  <a:pt x="0" y="21863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20" name="TextBox 20"/>
          <p:cNvSpPr txBox="1"/>
          <p:nvPr/>
        </p:nvSpPr>
        <p:spPr>
          <a:xfrm>
            <a:off x="768096" y="5093827"/>
            <a:ext cx="4718304" cy="793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146" b="1">
                <a:solidFill>
                  <a:srgbClr val="115B6C"/>
                </a:solidFill>
                <a:latin typeface="Muli Bold"/>
                <a:ea typeface="Muli Bold"/>
                <a:cs typeface="Muli Bold"/>
                <a:sym typeface="Muli Bold"/>
              </a:rPr>
              <a:t>Frage im Mittelpunkt: Warum gehen Freundschaften auseinander?</a:t>
            </a:r>
          </a:p>
        </p:txBody>
      </p:sp>
      <p:sp>
        <p:nvSpPr>
          <p:cNvPr id="21" name="Freeform 21"/>
          <p:cNvSpPr/>
          <p:nvPr/>
        </p:nvSpPr>
        <p:spPr>
          <a:xfrm>
            <a:off x="645330" y="5990729"/>
            <a:ext cx="5457962" cy="229572"/>
          </a:xfrm>
          <a:custGeom>
            <a:avLst/>
            <a:gdLst/>
            <a:ahLst/>
            <a:cxnLst/>
            <a:rect l="l" t="t" r="r" b="b"/>
            <a:pathLst>
              <a:path w="5457962" h="229572">
                <a:moveTo>
                  <a:pt x="0" y="0"/>
                </a:moveTo>
                <a:lnTo>
                  <a:pt x="5457962" y="0"/>
                </a:lnTo>
                <a:lnTo>
                  <a:pt x="5457962" y="229572"/>
                </a:lnTo>
                <a:lnTo>
                  <a:pt x="0" y="229572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22" name="TextBox 22"/>
          <p:cNvSpPr txBox="1"/>
          <p:nvPr/>
        </p:nvSpPr>
        <p:spPr>
          <a:xfrm>
            <a:off x="768096" y="6174948"/>
            <a:ext cx="5120640" cy="853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49"/>
              </a:lnSpc>
            </a:pPr>
            <a:r>
              <a:rPr lang="en-US" sz="2299" b="1">
                <a:solidFill>
                  <a:srgbClr val="115B6C"/>
                </a:solidFill>
                <a:latin typeface="Muli Bold"/>
                <a:ea typeface="Muli Bold"/>
                <a:cs typeface="Muli Bold"/>
                <a:sym typeface="Muli Bold"/>
              </a:rPr>
              <a:t>Leitfrage: Kann man eine Freundschaft retten?</a:t>
            </a:r>
          </a:p>
        </p:txBody>
      </p:sp>
      <p:sp>
        <p:nvSpPr>
          <p:cNvPr id="23" name="Freeform 23"/>
          <p:cNvSpPr/>
          <p:nvPr/>
        </p:nvSpPr>
        <p:spPr>
          <a:xfrm>
            <a:off x="645330" y="7062064"/>
            <a:ext cx="5457962" cy="229572"/>
          </a:xfrm>
          <a:custGeom>
            <a:avLst/>
            <a:gdLst/>
            <a:ahLst/>
            <a:cxnLst/>
            <a:rect l="l" t="t" r="r" b="b"/>
            <a:pathLst>
              <a:path w="5457962" h="229572">
                <a:moveTo>
                  <a:pt x="0" y="0"/>
                </a:moveTo>
                <a:lnTo>
                  <a:pt x="5457962" y="0"/>
                </a:lnTo>
                <a:lnTo>
                  <a:pt x="5457962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24" name="TextBox 24"/>
          <p:cNvSpPr txBox="1"/>
          <p:nvPr/>
        </p:nvSpPr>
        <p:spPr>
          <a:xfrm>
            <a:off x="768096" y="7371052"/>
            <a:ext cx="4956048" cy="721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23"/>
              </a:lnSpc>
            </a:pPr>
            <a:r>
              <a:rPr lang="en-US" sz="2248" b="1">
                <a:solidFill>
                  <a:srgbClr val="115B6C"/>
                </a:solidFill>
                <a:latin typeface="Muli Bold"/>
                <a:ea typeface="Muli Bold"/>
                <a:cs typeface="Muli Bold"/>
                <a:sym typeface="Muli Bold"/>
              </a:rPr>
              <a:t>Wir hören zu, fragen nach und ordnen unsere Gedanken im Cluster.</a:t>
            </a:r>
          </a:p>
        </p:txBody>
      </p:sp>
      <p:sp>
        <p:nvSpPr>
          <p:cNvPr id="25" name="Freeform 25"/>
          <p:cNvSpPr/>
          <p:nvPr/>
        </p:nvSpPr>
        <p:spPr>
          <a:xfrm>
            <a:off x="7393952" y="8133399"/>
            <a:ext cx="6540804" cy="1300906"/>
          </a:xfrm>
          <a:custGeom>
            <a:avLst/>
            <a:gdLst/>
            <a:ahLst/>
            <a:cxnLst/>
            <a:rect l="l" t="t" r="r" b="b"/>
            <a:pathLst>
              <a:path w="6540804" h="1300906">
                <a:moveTo>
                  <a:pt x="0" y="0"/>
                </a:moveTo>
                <a:lnTo>
                  <a:pt x="6540804" y="0"/>
                </a:lnTo>
                <a:lnTo>
                  <a:pt x="6540804" y="1300906"/>
                </a:lnTo>
                <a:lnTo>
                  <a:pt x="0" y="1300906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26" name="Freeform 26"/>
          <p:cNvSpPr/>
          <p:nvPr/>
        </p:nvSpPr>
        <p:spPr>
          <a:xfrm>
            <a:off x="9570574" y="7062064"/>
            <a:ext cx="1104718" cy="655919"/>
          </a:xfrm>
          <a:custGeom>
            <a:avLst/>
            <a:gdLst/>
            <a:ahLst/>
            <a:cxnLst/>
            <a:rect l="l" t="t" r="r" b="b"/>
            <a:pathLst>
              <a:path w="1104718" h="655919">
                <a:moveTo>
                  <a:pt x="0" y="0"/>
                </a:moveTo>
                <a:lnTo>
                  <a:pt x="1104718" y="0"/>
                </a:lnTo>
                <a:lnTo>
                  <a:pt x="1104718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0" y="8352038"/>
            <a:ext cx="13716000" cy="1934962"/>
          </a:xfrm>
          <a:custGeom>
            <a:avLst/>
            <a:gdLst/>
            <a:ahLst/>
            <a:cxnLst/>
            <a:rect l="l" t="t" r="r" b="b"/>
            <a:pathLst>
              <a:path w="13716000" h="1934962">
                <a:moveTo>
                  <a:pt x="0" y="0"/>
                </a:moveTo>
                <a:lnTo>
                  <a:pt x="13716000" y="0"/>
                </a:lnTo>
                <a:lnTo>
                  <a:pt x="13716000" y="1934962"/>
                </a:lnTo>
                <a:lnTo>
                  <a:pt x="0" y="1934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8706488" y="8133399"/>
            <a:ext cx="9581512" cy="2153601"/>
          </a:xfrm>
          <a:custGeom>
            <a:avLst/>
            <a:gdLst/>
            <a:ahLst/>
            <a:cxnLst/>
            <a:rect l="l" t="t" r="r" b="b"/>
            <a:pathLst>
              <a:path w="9581512" h="2153601">
                <a:moveTo>
                  <a:pt x="0" y="0"/>
                </a:moveTo>
                <a:lnTo>
                  <a:pt x="9581512" y="0"/>
                </a:lnTo>
                <a:lnTo>
                  <a:pt x="9581512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/>
          <p:cNvSpPr/>
          <p:nvPr/>
        </p:nvSpPr>
        <p:spPr>
          <a:xfrm>
            <a:off x="10008086" y="9204733"/>
            <a:ext cx="8279914" cy="1082267"/>
          </a:xfrm>
          <a:custGeom>
            <a:avLst/>
            <a:gdLst/>
            <a:ahLst/>
            <a:cxnLst/>
            <a:rect l="l" t="t" r="r" b="b"/>
            <a:pathLst>
              <a:path w="8279914" h="1082267">
                <a:moveTo>
                  <a:pt x="0" y="0"/>
                </a:moveTo>
                <a:lnTo>
                  <a:pt x="8279914" y="0"/>
                </a:lnTo>
                <a:lnTo>
                  <a:pt x="8279914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6" name="Freeform 6"/>
          <p:cNvSpPr/>
          <p:nvPr/>
        </p:nvSpPr>
        <p:spPr>
          <a:xfrm>
            <a:off x="8268976" y="1516635"/>
            <a:ext cx="9373694" cy="7510275"/>
          </a:xfrm>
          <a:custGeom>
            <a:avLst/>
            <a:gdLst/>
            <a:ahLst/>
            <a:cxnLst/>
            <a:rect l="l" t="t" r="r" b="b"/>
            <a:pathLst>
              <a:path w="9373694" h="7510275">
                <a:moveTo>
                  <a:pt x="0" y="0"/>
                </a:moveTo>
                <a:lnTo>
                  <a:pt x="9373694" y="0"/>
                </a:lnTo>
                <a:lnTo>
                  <a:pt x="9373694" y="7510275"/>
                </a:lnTo>
                <a:lnTo>
                  <a:pt x="0" y="75102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7" name="TextBox 7"/>
          <p:cNvSpPr txBox="1"/>
          <p:nvPr/>
        </p:nvSpPr>
        <p:spPr>
          <a:xfrm>
            <a:off x="621792" y="993538"/>
            <a:ext cx="6364224" cy="1921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55"/>
              </a:lnSpc>
            </a:pPr>
            <a:r>
              <a:rPr lang="en-US" sz="14355" b="1">
                <a:solidFill>
                  <a:srgbClr val="FF7948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Abschluss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21792" y="2858372"/>
            <a:ext cx="7647184" cy="5118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12"/>
              </a:lnSpc>
            </a:pPr>
            <a:r>
              <a:rPr lang="en-US" sz="3223" b="1">
                <a:solidFill>
                  <a:srgbClr val="266369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Teile deinen besten Tipp: </a:t>
            </a:r>
          </a:p>
          <a:p>
            <a:pPr algn="l">
              <a:lnSpc>
                <a:spcPts val="4512"/>
              </a:lnSpc>
            </a:pPr>
            <a:r>
              <a:rPr lang="en-US" sz="3223" b="1">
                <a:solidFill>
                  <a:srgbClr val="FF7948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Was würdest du jemandem raten, der gerade eine Freundschaft verliert?</a:t>
            </a:r>
          </a:p>
          <a:p>
            <a:pPr algn="l">
              <a:lnSpc>
                <a:spcPts val="4512"/>
              </a:lnSpc>
            </a:pPr>
            <a:endParaRPr lang="en-US" sz="3223" b="1">
              <a:solidFill>
                <a:srgbClr val="FF7948"/>
              </a:solidFill>
              <a:latin typeface="Muli Semi-Bold"/>
              <a:ea typeface="Muli Semi-Bold"/>
              <a:cs typeface="Muli Semi-Bold"/>
              <a:sym typeface="Muli Semi-Bold"/>
            </a:endParaRPr>
          </a:p>
          <a:p>
            <a:pPr algn="l">
              <a:lnSpc>
                <a:spcPts val="4512"/>
              </a:lnSpc>
            </a:pPr>
            <a:r>
              <a:rPr lang="en-US" sz="3223" b="1">
                <a:solidFill>
                  <a:srgbClr val="266369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Wir sammeln alle Karten und gestalten unsere Klassen-Tippsammlung.</a:t>
            </a:r>
          </a:p>
          <a:p>
            <a:pPr algn="l">
              <a:lnSpc>
                <a:spcPts val="4512"/>
              </a:lnSpc>
            </a:pPr>
            <a:endParaRPr lang="en-US" sz="3223" b="1">
              <a:solidFill>
                <a:srgbClr val="266369"/>
              </a:solidFill>
              <a:latin typeface="Muli Semi-Bold"/>
              <a:ea typeface="Muli Semi-Bold"/>
              <a:cs typeface="Muli Semi-Bold"/>
              <a:sym typeface="Muli Semi-Bold"/>
            </a:endParaRPr>
          </a:p>
          <a:p>
            <a:pPr algn="l">
              <a:lnSpc>
                <a:spcPts val="4512"/>
              </a:lnSpc>
            </a:pPr>
            <a:r>
              <a:rPr lang="en-US" sz="3223" b="1">
                <a:solidFill>
                  <a:srgbClr val="266369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So sichern wir unsere Ergebnisse und lernen voneinander.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2184708" y="3214004"/>
            <a:ext cx="5239206" cy="5575313"/>
          </a:xfrm>
          <a:custGeom>
            <a:avLst/>
            <a:gdLst/>
            <a:ahLst/>
            <a:cxnLst/>
            <a:rect l="l" t="t" r="r" b="b"/>
            <a:pathLst>
              <a:path w="5239206" h="5575313">
                <a:moveTo>
                  <a:pt x="0" y="0"/>
                </a:moveTo>
                <a:lnTo>
                  <a:pt x="5239206" y="0"/>
                </a:lnTo>
                <a:lnTo>
                  <a:pt x="5239206" y="5575314"/>
                </a:lnTo>
                <a:lnTo>
                  <a:pt x="0" y="55753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0" y="8570678"/>
            <a:ext cx="13508182" cy="1716322"/>
          </a:xfrm>
          <a:custGeom>
            <a:avLst/>
            <a:gdLst/>
            <a:ahLst/>
            <a:cxnLst/>
            <a:rect l="l" t="t" r="r" b="b"/>
            <a:pathLst>
              <a:path w="13508182" h="1716322">
                <a:moveTo>
                  <a:pt x="0" y="0"/>
                </a:moveTo>
                <a:lnTo>
                  <a:pt x="13508182" y="0"/>
                </a:lnTo>
                <a:lnTo>
                  <a:pt x="13508182" y="1716322"/>
                </a:lnTo>
                <a:lnTo>
                  <a:pt x="0" y="17163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/>
          <p:cNvSpPr/>
          <p:nvPr/>
        </p:nvSpPr>
        <p:spPr>
          <a:xfrm>
            <a:off x="8706488" y="8133399"/>
            <a:ext cx="9581512" cy="1727254"/>
          </a:xfrm>
          <a:custGeom>
            <a:avLst/>
            <a:gdLst/>
            <a:ahLst/>
            <a:cxnLst/>
            <a:rect l="l" t="t" r="r" b="b"/>
            <a:pathLst>
              <a:path w="9581512" h="1727254">
                <a:moveTo>
                  <a:pt x="0" y="0"/>
                </a:moveTo>
                <a:lnTo>
                  <a:pt x="9581512" y="0"/>
                </a:lnTo>
                <a:lnTo>
                  <a:pt x="9581512" y="1727253"/>
                </a:lnTo>
                <a:lnTo>
                  <a:pt x="0" y="17272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6" name="Freeform 6"/>
          <p:cNvSpPr/>
          <p:nvPr/>
        </p:nvSpPr>
        <p:spPr>
          <a:xfrm>
            <a:off x="10226842" y="9204733"/>
            <a:ext cx="8061158" cy="1082267"/>
          </a:xfrm>
          <a:custGeom>
            <a:avLst/>
            <a:gdLst/>
            <a:ahLst/>
            <a:cxnLst/>
            <a:rect l="l" t="t" r="r" b="b"/>
            <a:pathLst>
              <a:path w="8061158" h="1082267">
                <a:moveTo>
                  <a:pt x="0" y="0"/>
                </a:moveTo>
                <a:lnTo>
                  <a:pt x="8061158" y="0"/>
                </a:lnTo>
                <a:lnTo>
                  <a:pt x="8061158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7" name="TextBox 7"/>
          <p:cNvSpPr txBox="1"/>
          <p:nvPr/>
        </p:nvSpPr>
        <p:spPr>
          <a:xfrm>
            <a:off x="768096" y="834275"/>
            <a:ext cx="8723376" cy="4434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498"/>
              </a:lnSpc>
            </a:pPr>
            <a:r>
              <a:rPr lang="en-US" sz="11498" b="1">
                <a:solidFill>
                  <a:srgbClr val="FF7950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Freundschaften verändern sich, das ist normal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4672" y="5833688"/>
            <a:ext cx="8065008" cy="1986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39"/>
              </a:lnSpc>
            </a:pPr>
            <a:r>
              <a:rPr lang="en-US" sz="4107" b="1">
                <a:solidFill>
                  <a:srgbClr val="226B69"/>
                </a:solidFill>
                <a:latin typeface="Muli Bold"/>
                <a:ea typeface="Muli Bold"/>
                <a:cs typeface="Muli Bold"/>
                <a:sym typeface="Muli Bold"/>
              </a:rPr>
              <a:t>“Manchmal heißt Freundschaft auch loslassen – und Platz für Neues schaffen.”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209</Words>
  <Application>Microsoft Macintosh PowerPoint</Application>
  <PresentationFormat>Benutzerdefiniert</PresentationFormat>
  <Paragraphs>38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7" baseType="lpstr">
      <vt:lpstr>Calibri</vt:lpstr>
      <vt:lpstr>Muli Bold</vt:lpstr>
      <vt:lpstr>Muli Ultra-Bold</vt:lpstr>
      <vt:lpstr>Muli</vt:lpstr>
      <vt:lpstr>Bebas Neue</vt:lpstr>
      <vt:lpstr>Muli Semi-Bold</vt:lpstr>
      <vt:lpstr>Bebas Neue Bold</vt:lpstr>
      <vt:lpstr>Muli Heavy</vt:lpstr>
      <vt:lpstr>Arial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Freundschaft im Wandel</dc:title>
  <cp:lastModifiedBy>Alexander Gerber</cp:lastModifiedBy>
  <cp:revision>2</cp:revision>
  <dcterms:created xsi:type="dcterms:W3CDTF">2006-08-16T00:00:00Z</dcterms:created>
  <dcterms:modified xsi:type="dcterms:W3CDTF">2026-10-09T05:47:06Z</dcterms:modified>
  <dc:identifier>DAHWljfRKkw</dc:identifier>
</cp:coreProperties>
</file>