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Proxima Nova Bold" charset="1" panose="02000506030000020004"/>
      <p:regular r:id="rId13"/>
    </p:embeddedFont>
    <p:embeddedFont>
      <p:font typeface="Quicksand Bold" charset="1" panose="00000800000000000000"/>
      <p:regular r:id="rId14"/>
    </p:embeddedFont>
    <p:embeddedFont>
      <p:font typeface="Quicksand Medium" charset="1" panose="00000600000000000000"/>
      <p:regular r:id="rId15"/>
    </p:embeddedFont>
    <p:embeddedFont>
      <p:font typeface="Quicksand" charset="1" panose="000005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pn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Relationship Id="rId8" Target="../media/image16.pn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png" Type="http://schemas.openxmlformats.org/officeDocument/2006/relationships/image"/><Relationship Id="rId11" Target="../media/image27.png" Type="http://schemas.openxmlformats.org/officeDocument/2006/relationships/image"/><Relationship Id="rId12" Target="../media/image28.png" Type="http://schemas.openxmlformats.org/officeDocument/2006/relationships/image"/><Relationship Id="rId13" Target="../media/image29.png" Type="http://schemas.openxmlformats.org/officeDocument/2006/relationships/image"/><Relationship Id="rId14" Target="../media/image30.png" Type="http://schemas.openxmlformats.org/officeDocument/2006/relationships/image"/><Relationship Id="rId15" Target="../media/image31.png" Type="http://schemas.openxmlformats.org/officeDocument/2006/relationships/image"/><Relationship Id="rId16" Target="../media/image32.png" Type="http://schemas.openxmlformats.org/officeDocument/2006/relationships/image"/><Relationship Id="rId17" Target="../media/image33.png" Type="http://schemas.openxmlformats.org/officeDocument/2006/relationships/image"/><Relationship Id="rId18" Target="../media/image34.png" Type="http://schemas.openxmlformats.org/officeDocument/2006/relationships/image"/><Relationship Id="rId19" Target="../media/image35.png" Type="http://schemas.openxmlformats.org/officeDocument/2006/relationships/image"/><Relationship Id="rId2" Target="../media/image18.png" Type="http://schemas.openxmlformats.org/officeDocument/2006/relationships/image"/><Relationship Id="rId3" Target="../media/image19.png" Type="http://schemas.openxmlformats.org/officeDocument/2006/relationships/image"/><Relationship Id="rId4" Target="../media/image20.png" Type="http://schemas.openxmlformats.org/officeDocument/2006/relationships/image"/><Relationship Id="rId5" Target="../media/image21.png" Type="http://schemas.openxmlformats.org/officeDocument/2006/relationships/image"/><Relationship Id="rId6" Target="../media/image22.png" Type="http://schemas.openxmlformats.org/officeDocument/2006/relationships/image"/><Relationship Id="rId7" Target="../media/image23.png" Type="http://schemas.openxmlformats.org/officeDocument/2006/relationships/image"/><Relationship Id="rId8" Target="../media/image24.png" Type="http://schemas.openxmlformats.org/officeDocument/2006/relationships/image"/><Relationship Id="rId9" Target="../media/image2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Relationship Id="rId3" Target="../media/image37.png" Type="http://schemas.openxmlformats.org/officeDocument/2006/relationships/image"/><Relationship Id="rId4" Target="../media/image38.png" Type="http://schemas.openxmlformats.org/officeDocument/2006/relationships/image"/><Relationship Id="rId5" Target="../media/image39.png" Type="http://schemas.openxmlformats.org/officeDocument/2006/relationships/image"/><Relationship Id="rId6" Target="../media/image40.png" Type="http://schemas.openxmlformats.org/officeDocument/2006/relationships/image"/><Relationship Id="rId7" Target="../media/image41.png" Type="http://schemas.openxmlformats.org/officeDocument/2006/relationships/image"/><Relationship Id="rId8" Target="../media/image42.png" Type="http://schemas.openxmlformats.org/officeDocument/2006/relationships/image"/><Relationship Id="rId9" Target="../media/image4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png" Type="http://schemas.openxmlformats.org/officeDocument/2006/relationships/image"/><Relationship Id="rId4" Target="../media/image46.png" Type="http://schemas.openxmlformats.org/officeDocument/2006/relationships/image"/><Relationship Id="rId5" Target="../media/image47.png" Type="http://schemas.openxmlformats.org/officeDocument/2006/relationships/image"/><Relationship Id="rId6" Target="../media/image48.png" Type="http://schemas.openxmlformats.org/officeDocument/2006/relationships/image"/><Relationship Id="rId7" Target="../media/image49.png" Type="http://schemas.openxmlformats.org/officeDocument/2006/relationships/image"/><Relationship Id="rId8" Target="../media/image5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png" Type="http://schemas.openxmlformats.org/officeDocument/2006/relationships/image"/><Relationship Id="rId3" Target="../media/image52.png" Type="http://schemas.openxmlformats.org/officeDocument/2006/relationships/image"/><Relationship Id="rId4" Target="../media/image53.png" Type="http://schemas.openxmlformats.org/officeDocument/2006/relationships/image"/><Relationship Id="rId5" Target="../media/image54.png" Type="http://schemas.openxmlformats.org/officeDocument/2006/relationships/image"/><Relationship Id="rId6" Target="../media/image5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4790756" cy="3858991"/>
          </a:xfrm>
          <a:custGeom>
            <a:avLst/>
            <a:gdLst/>
            <a:ahLst/>
            <a:cxnLst/>
            <a:rect r="r" b="b" t="t" l="l"/>
            <a:pathLst>
              <a:path h="3858991" w="4790756">
                <a:moveTo>
                  <a:pt x="0" y="0"/>
                </a:moveTo>
                <a:lnTo>
                  <a:pt x="4790756" y="0"/>
                </a:lnTo>
                <a:lnTo>
                  <a:pt x="4790756" y="3858991"/>
                </a:lnTo>
                <a:lnTo>
                  <a:pt x="0" y="38589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7925691"/>
            <a:ext cx="5228268" cy="2361309"/>
          </a:xfrm>
          <a:custGeom>
            <a:avLst/>
            <a:gdLst/>
            <a:ahLst/>
            <a:cxnLst/>
            <a:rect r="r" b="b" t="t" l="l"/>
            <a:pathLst>
              <a:path h="2361309" w="5228268">
                <a:moveTo>
                  <a:pt x="0" y="0"/>
                </a:moveTo>
                <a:lnTo>
                  <a:pt x="5228268" y="0"/>
                </a:lnTo>
                <a:lnTo>
                  <a:pt x="5228268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050220" y="0"/>
            <a:ext cx="10237780" cy="10287000"/>
          </a:xfrm>
          <a:custGeom>
            <a:avLst/>
            <a:gdLst/>
            <a:ahLst/>
            <a:cxnLst/>
            <a:rect r="r" b="b" t="t" l="l"/>
            <a:pathLst>
              <a:path h="10287000" w="10237780">
                <a:moveTo>
                  <a:pt x="0" y="0"/>
                </a:moveTo>
                <a:lnTo>
                  <a:pt x="10237780" y="0"/>
                </a:lnTo>
                <a:lnTo>
                  <a:pt x="1023778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925244" y="6209369"/>
            <a:ext cx="9362756" cy="4077631"/>
          </a:xfrm>
          <a:custGeom>
            <a:avLst/>
            <a:gdLst/>
            <a:ahLst/>
            <a:cxnLst/>
            <a:rect r="r" b="b" t="t" l="l"/>
            <a:pathLst>
              <a:path h="4077631" w="9362756">
                <a:moveTo>
                  <a:pt x="0" y="0"/>
                </a:moveTo>
                <a:lnTo>
                  <a:pt x="9362756" y="0"/>
                </a:lnTo>
                <a:lnTo>
                  <a:pt x="9362756" y="4077631"/>
                </a:lnTo>
                <a:lnTo>
                  <a:pt x="0" y="40776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43584" y="3649641"/>
            <a:ext cx="9656064" cy="2101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210"/>
              </a:lnSpc>
            </a:pPr>
            <a:r>
              <a:rPr lang="en-US" sz="12293" spc="-368" b="true">
                <a:solidFill>
                  <a:srgbClr val="292F3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Freundschaft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43584" y="5718406"/>
            <a:ext cx="4352544" cy="853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17"/>
              </a:lnSpc>
            </a:pPr>
            <a:r>
              <a:rPr lang="en-US" sz="5012" spc="-150" b="true">
                <a:solidFill>
                  <a:srgbClr val="4CB2B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Ethik, 8. Klasse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5009512" cy="7072996"/>
          </a:xfrm>
          <a:custGeom>
            <a:avLst/>
            <a:gdLst/>
            <a:ahLst/>
            <a:cxnLst/>
            <a:rect r="r" b="b" t="t" l="l"/>
            <a:pathLst>
              <a:path h="7072996" w="5009512">
                <a:moveTo>
                  <a:pt x="0" y="0"/>
                </a:moveTo>
                <a:lnTo>
                  <a:pt x="5009512" y="0"/>
                </a:lnTo>
                <a:lnTo>
                  <a:pt x="5009512" y="7072996"/>
                </a:lnTo>
                <a:lnTo>
                  <a:pt x="0" y="70729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8997026"/>
            <a:ext cx="4572000" cy="1289974"/>
          </a:xfrm>
          <a:custGeom>
            <a:avLst/>
            <a:gdLst/>
            <a:ahLst/>
            <a:cxnLst/>
            <a:rect r="r" b="b" t="t" l="l"/>
            <a:pathLst>
              <a:path h="1289974" w="4572000">
                <a:moveTo>
                  <a:pt x="0" y="0"/>
                </a:moveTo>
                <a:lnTo>
                  <a:pt x="4572000" y="0"/>
                </a:lnTo>
                <a:lnTo>
                  <a:pt x="4572000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570574" y="6428009"/>
            <a:ext cx="8717426" cy="3858991"/>
          </a:xfrm>
          <a:custGeom>
            <a:avLst/>
            <a:gdLst/>
            <a:ahLst/>
            <a:cxnLst/>
            <a:rect r="r" b="b" t="t" l="l"/>
            <a:pathLst>
              <a:path h="3858991" w="8717426">
                <a:moveTo>
                  <a:pt x="0" y="0"/>
                </a:moveTo>
                <a:lnTo>
                  <a:pt x="8717426" y="0"/>
                </a:lnTo>
                <a:lnTo>
                  <a:pt x="8717426" y="3858991"/>
                </a:lnTo>
                <a:lnTo>
                  <a:pt x="0" y="38589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98064" y="2768016"/>
            <a:ext cx="12691872" cy="3878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71"/>
              </a:lnSpc>
            </a:pPr>
            <a:r>
              <a:rPr lang="en-US" b="true" sz="10383" spc="-519">
                <a:solidFill>
                  <a:srgbClr val="2F373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Was macht</a:t>
            </a:r>
          </a:p>
          <a:p>
            <a:pPr algn="ctr">
              <a:lnSpc>
                <a:spcPts val="10071"/>
              </a:lnSpc>
            </a:pPr>
            <a:r>
              <a:rPr lang="en-US" b="true" sz="10383" spc="-519">
                <a:solidFill>
                  <a:srgbClr val="2F373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für dich eine</a:t>
            </a:r>
          </a:p>
          <a:p>
            <a:pPr algn="ctr">
              <a:lnSpc>
                <a:spcPts val="10071"/>
              </a:lnSpc>
            </a:pPr>
            <a:r>
              <a:rPr lang="en-US" b="true" sz="10383" spc="-519">
                <a:solidFill>
                  <a:srgbClr val="2F373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gute </a:t>
            </a:r>
            <a:r>
              <a:rPr lang="en-US" b="true" sz="10383" spc="-519">
                <a:solidFill>
                  <a:srgbClr val="F37E6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Freundschaft</a:t>
            </a:r>
            <a:r>
              <a:rPr lang="en-US" b="true" sz="10383" spc="-519">
                <a:solidFill>
                  <a:srgbClr val="2F373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aus?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242816" y="7151620"/>
            <a:ext cx="9802368" cy="618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51"/>
              </a:lnSpc>
            </a:pPr>
            <a:r>
              <a:rPr lang="en-US" sz="3679" b="true">
                <a:solidFill>
                  <a:srgbClr val="42B3B8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Melde dich und rufe Stichworte in die Runde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3270402" cy="5575313"/>
          </a:xfrm>
          <a:custGeom>
            <a:avLst/>
            <a:gdLst/>
            <a:ahLst/>
            <a:cxnLst/>
            <a:rect r="r" b="b" t="t" l="l"/>
            <a:pathLst>
              <a:path h="5575313" w="3270402">
                <a:moveTo>
                  <a:pt x="0" y="0"/>
                </a:moveTo>
                <a:lnTo>
                  <a:pt x="3270402" y="0"/>
                </a:lnTo>
                <a:lnTo>
                  <a:pt x="3270402" y="5575313"/>
                </a:lnTo>
                <a:lnTo>
                  <a:pt x="0" y="55753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8997026"/>
            <a:ext cx="4572000" cy="1289974"/>
          </a:xfrm>
          <a:custGeom>
            <a:avLst/>
            <a:gdLst/>
            <a:ahLst/>
            <a:cxnLst/>
            <a:rect r="r" b="b" t="t" l="l"/>
            <a:pathLst>
              <a:path h="1289974" w="4572000">
                <a:moveTo>
                  <a:pt x="0" y="0"/>
                </a:moveTo>
                <a:lnTo>
                  <a:pt x="4572000" y="0"/>
                </a:lnTo>
                <a:lnTo>
                  <a:pt x="4572000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144000" y="0"/>
            <a:ext cx="9144000" cy="10287000"/>
          </a:xfrm>
          <a:custGeom>
            <a:avLst/>
            <a:gdLst/>
            <a:ahLst/>
            <a:cxnLst/>
            <a:rect r="r" b="b" t="t" l="l"/>
            <a:pathLst>
              <a:path h="10287000" w="9144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26842" y="6209369"/>
            <a:ext cx="8061158" cy="4077631"/>
          </a:xfrm>
          <a:custGeom>
            <a:avLst/>
            <a:gdLst/>
            <a:ahLst/>
            <a:cxnLst/>
            <a:rect r="r" b="b" t="t" l="l"/>
            <a:pathLst>
              <a:path h="4077631" w="8061158">
                <a:moveTo>
                  <a:pt x="0" y="0"/>
                </a:moveTo>
                <a:lnTo>
                  <a:pt x="8061158" y="0"/>
                </a:lnTo>
                <a:lnTo>
                  <a:pt x="8061158" y="4077631"/>
                </a:lnTo>
                <a:lnTo>
                  <a:pt x="0" y="40776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01952" y="1522790"/>
            <a:ext cx="6620256" cy="1276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52"/>
              </a:lnSpc>
            </a:pPr>
            <a:r>
              <a:rPr lang="en-US" sz="7466" spc="-298" b="true">
                <a:solidFill>
                  <a:srgbClr val="3D3D3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Arbeitsphase 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865376" y="2724201"/>
            <a:ext cx="3090672" cy="7401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86"/>
              </a:lnSpc>
            </a:pPr>
            <a:r>
              <a:rPr lang="en-US" sz="4419" spc="-176" b="true">
                <a:solidFill>
                  <a:srgbClr val="F8856C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Standbilder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901952" y="4126767"/>
            <a:ext cx="3986784" cy="422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7"/>
              </a:lnSpc>
            </a:pPr>
            <a:r>
              <a:rPr lang="en-US" sz="2469" spc="-98" b="true">
                <a:solidFill>
                  <a:srgbClr val="3D3D3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Gruppen zu 3–4 Personen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739110" y="4711687"/>
            <a:ext cx="6322048" cy="218640"/>
          </a:xfrm>
          <a:custGeom>
            <a:avLst/>
            <a:gdLst/>
            <a:ahLst/>
            <a:cxnLst/>
            <a:rect r="r" b="b" t="t" l="l"/>
            <a:pathLst>
              <a:path h="218640" w="6322048">
                <a:moveTo>
                  <a:pt x="0" y="0"/>
                </a:moveTo>
                <a:lnTo>
                  <a:pt x="6322048" y="0"/>
                </a:lnTo>
                <a:lnTo>
                  <a:pt x="6322048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901952" y="5227476"/>
            <a:ext cx="5779008" cy="422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7"/>
              </a:lnSpc>
            </a:pPr>
            <a:r>
              <a:rPr lang="en-US" sz="2469" spc="-98" b="true">
                <a:solidFill>
                  <a:srgbClr val="3D3D3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Jede Gruppe zieht eine Situationskarte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739110" y="5783021"/>
            <a:ext cx="6322048" cy="218640"/>
          </a:xfrm>
          <a:custGeom>
            <a:avLst/>
            <a:gdLst/>
            <a:ahLst/>
            <a:cxnLst/>
            <a:rect r="r" b="b" t="t" l="l"/>
            <a:pathLst>
              <a:path h="218640" w="6322048">
                <a:moveTo>
                  <a:pt x="0" y="0"/>
                </a:moveTo>
                <a:lnTo>
                  <a:pt x="6322048" y="0"/>
                </a:lnTo>
                <a:lnTo>
                  <a:pt x="6322048" y="218640"/>
                </a:lnTo>
                <a:lnTo>
                  <a:pt x="0" y="2186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901952" y="6274424"/>
            <a:ext cx="5577840" cy="8383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17"/>
              </a:lnSpc>
            </a:pPr>
            <a:r>
              <a:rPr lang="en-US" sz="2441" spc="-97" b="true">
                <a:solidFill>
                  <a:srgbClr val="49B6C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8 Minuten Vorbereitung: </a:t>
            </a:r>
            <a:r>
              <a:rPr lang="en-US" sz="2441" spc="-97" b="true">
                <a:solidFill>
                  <a:srgbClr val="3D3D3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Situation als eingefrorenes Standbild darstellen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739110" y="7280704"/>
            <a:ext cx="6322048" cy="229572"/>
          </a:xfrm>
          <a:custGeom>
            <a:avLst/>
            <a:gdLst/>
            <a:ahLst/>
            <a:cxnLst/>
            <a:rect r="r" b="b" t="t" l="l"/>
            <a:pathLst>
              <a:path h="229572" w="6322048">
                <a:moveTo>
                  <a:pt x="0" y="0"/>
                </a:moveTo>
                <a:lnTo>
                  <a:pt x="6322048" y="0"/>
                </a:lnTo>
                <a:lnTo>
                  <a:pt x="6322048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901952" y="7809513"/>
            <a:ext cx="6620256" cy="422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7"/>
              </a:lnSpc>
            </a:pPr>
            <a:r>
              <a:rPr lang="en-US" sz="2469" spc="-98" b="true">
                <a:solidFill>
                  <a:srgbClr val="3D3D3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Reihum zeigen, andere raten das Gefühl/Problem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142574" y="0"/>
            <a:ext cx="4145426" cy="3006296"/>
          </a:xfrm>
          <a:custGeom>
            <a:avLst/>
            <a:gdLst/>
            <a:ahLst/>
            <a:cxnLst/>
            <a:rect r="r" b="b" t="t" l="l"/>
            <a:pathLst>
              <a:path h="3006296" w="4145426">
                <a:moveTo>
                  <a:pt x="0" y="0"/>
                </a:moveTo>
                <a:lnTo>
                  <a:pt x="4145426" y="0"/>
                </a:lnTo>
                <a:lnTo>
                  <a:pt x="4145426" y="3006296"/>
                </a:lnTo>
                <a:lnTo>
                  <a:pt x="0" y="30062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8133399"/>
            <a:ext cx="3489158" cy="2153601"/>
          </a:xfrm>
          <a:custGeom>
            <a:avLst/>
            <a:gdLst/>
            <a:ahLst/>
            <a:cxnLst/>
            <a:rect r="r" b="b" t="t" l="l"/>
            <a:pathLst>
              <a:path h="2153601" w="3489158">
                <a:moveTo>
                  <a:pt x="0" y="0"/>
                </a:moveTo>
                <a:lnTo>
                  <a:pt x="3489158" y="0"/>
                </a:lnTo>
                <a:lnTo>
                  <a:pt x="3489158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840976" y="8352038"/>
            <a:ext cx="5447024" cy="1934962"/>
          </a:xfrm>
          <a:custGeom>
            <a:avLst/>
            <a:gdLst/>
            <a:ahLst/>
            <a:cxnLst/>
            <a:rect r="r" b="b" t="t" l="l"/>
            <a:pathLst>
              <a:path h="1934962" w="5447024">
                <a:moveTo>
                  <a:pt x="0" y="0"/>
                </a:moveTo>
                <a:lnTo>
                  <a:pt x="5447024" y="0"/>
                </a:lnTo>
                <a:lnTo>
                  <a:pt x="5447024" y="1934962"/>
                </a:lnTo>
                <a:lnTo>
                  <a:pt x="0" y="19349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05840" y="942975"/>
            <a:ext cx="7388352" cy="1152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35"/>
              </a:lnSpc>
            </a:pPr>
            <a:r>
              <a:rPr lang="en-US" sz="8123" spc="-406" b="true">
                <a:solidFill>
                  <a:srgbClr val="373737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Arbeitsphase 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05840" y="2153339"/>
            <a:ext cx="8906256" cy="1150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39"/>
              </a:lnSpc>
            </a:pPr>
            <a:r>
              <a:rPr lang="en-US" sz="8035" spc="-401" b="true">
                <a:solidFill>
                  <a:srgbClr val="F37E6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Diamond Ranking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33856" y="3775372"/>
            <a:ext cx="5486400" cy="827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38"/>
              </a:lnSpc>
            </a:pPr>
            <a:r>
              <a:rPr lang="en-US" sz="2384" spc="-71">
                <a:solidFill>
                  <a:srgbClr val="373737"/>
                </a:solidFill>
                <a:latin typeface="Quicksand"/>
                <a:ea typeface="Quicksand"/>
                <a:cs typeface="Quicksand"/>
                <a:sym typeface="Quicksand"/>
              </a:rPr>
              <a:t>Ihr erhaltet 9 Karten mit Eigenschaften</a:t>
            </a:r>
          </a:p>
          <a:p>
            <a:pPr algn="l">
              <a:lnSpc>
                <a:spcPts val="3338"/>
              </a:lnSpc>
            </a:pPr>
            <a:r>
              <a:rPr lang="en-US" sz="2384" spc="-71">
                <a:solidFill>
                  <a:srgbClr val="373737"/>
                </a:solidFill>
                <a:latin typeface="Quicksand"/>
                <a:ea typeface="Quicksand"/>
                <a:cs typeface="Quicksand"/>
                <a:sym typeface="Quicksand"/>
              </a:rPr>
              <a:t>von Freundschaft.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82842" y="4711687"/>
            <a:ext cx="6540804" cy="218640"/>
          </a:xfrm>
          <a:custGeom>
            <a:avLst/>
            <a:gdLst/>
            <a:ahLst/>
            <a:cxnLst/>
            <a:rect r="r" b="b" t="t" l="l"/>
            <a:pathLst>
              <a:path h="218640" w="6540804">
                <a:moveTo>
                  <a:pt x="0" y="0"/>
                </a:moveTo>
                <a:lnTo>
                  <a:pt x="6540804" y="0"/>
                </a:lnTo>
                <a:lnTo>
                  <a:pt x="6540804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133856" y="5122969"/>
            <a:ext cx="6217920" cy="827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38"/>
              </a:lnSpc>
            </a:pPr>
            <a:r>
              <a:rPr lang="en-US" sz="2384" spc="-71">
                <a:solidFill>
                  <a:srgbClr val="373737"/>
                </a:solidFill>
                <a:latin typeface="Quicksand"/>
                <a:ea typeface="Quicksand"/>
                <a:cs typeface="Quicksand"/>
                <a:sym typeface="Quicksand"/>
              </a:rPr>
              <a:t>Sortiert die Karten in Diamantform –</a:t>
            </a:r>
          </a:p>
          <a:p>
            <a:pPr algn="l">
              <a:lnSpc>
                <a:spcPts val="3338"/>
              </a:lnSpc>
            </a:pPr>
            <a:r>
              <a:rPr lang="en-US" sz="2384" spc="-71">
                <a:solidFill>
                  <a:srgbClr val="373737"/>
                </a:solidFill>
                <a:latin typeface="Quicksand"/>
                <a:ea typeface="Quicksand"/>
                <a:cs typeface="Quicksand"/>
                <a:sym typeface="Quicksand"/>
              </a:rPr>
              <a:t>die wichtigste oben, die unwichtigste unten.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082842" y="6209369"/>
            <a:ext cx="6540804" cy="229572"/>
          </a:xfrm>
          <a:custGeom>
            <a:avLst/>
            <a:gdLst/>
            <a:ahLst/>
            <a:cxnLst/>
            <a:rect r="r" b="b" t="t" l="l"/>
            <a:pathLst>
              <a:path h="229572" w="6540804">
                <a:moveTo>
                  <a:pt x="0" y="0"/>
                </a:moveTo>
                <a:lnTo>
                  <a:pt x="6540804" y="0"/>
                </a:lnTo>
                <a:lnTo>
                  <a:pt x="6540804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33856" y="6563149"/>
            <a:ext cx="3657600" cy="827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38"/>
              </a:lnSpc>
            </a:pPr>
            <a:r>
              <a:rPr lang="en-US" sz="2384" spc="-71">
                <a:solidFill>
                  <a:srgbClr val="373737"/>
                </a:solidFill>
                <a:latin typeface="Quicksand"/>
                <a:ea typeface="Quicksand"/>
                <a:cs typeface="Quicksand"/>
                <a:sym typeface="Quicksand"/>
              </a:rPr>
              <a:t>Einigt euch in der Gruppe</a:t>
            </a:r>
          </a:p>
          <a:p>
            <a:pPr algn="l">
              <a:lnSpc>
                <a:spcPts val="3338"/>
              </a:lnSpc>
            </a:pPr>
            <a:r>
              <a:rPr lang="en-US" sz="2384" spc="-71">
                <a:solidFill>
                  <a:srgbClr val="373737"/>
                </a:solidFill>
                <a:latin typeface="Quicksand"/>
                <a:ea typeface="Quicksand"/>
                <a:cs typeface="Quicksand"/>
                <a:sym typeface="Quicksand"/>
              </a:rPr>
              <a:t>auf eure Reihenfolge.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082842" y="7499343"/>
            <a:ext cx="6540804" cy="218640"/>
          </a:xfrm>
          <a:custGeom>
            <a:avLst/>
            <a:gdLst/>
            <a:ahLst/>
            <a:cxnLst/>
            <a:rect r="r" b="b" t="t" l="l"/>
            <a:pathLst>
              <a:path h="218640" w="6540804">
                <a:moveTo>
                  <a:pt x="0" y="0"/>
                </a:moveTo>
                <a:lnTo>
                  <a:pt x="6540804" y="0"/>
                </a:lnTo>
                <a:lnTo>
                  <a:pt x="6540804" y="218640"/>
                </a:lnTo>
                <a:lnTo>
                  <a:pt x="0" y="2186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133856" y="7907571"/>
            <a:ext cx="6455664" cy="412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38"/>
              </a:lnSpc>
            </a:pPr>
            <a:r>
              <a:rPr lang="en-US" sz="2384" spc="-71">
                <a:solidFill>
                  <a:srgbClr val="373737"/>
                </a:solidFill>
                <a:latin typeface="Quicksand"/>
                <a:ea typeface="Quicksand"/>
                <a:cs typeface="Quicksand"/>
                <a:sym typeface="Quicksand"/>
              </a:rPr>
              <a:t>Seid bereit, eure Entscheidung zu begründen.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978640" y="1033166"/>
            <a:ext cx="2103120" cy="371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3"/>
              </a:lnSpc>
            </a:pPr>
            <a:r>
              <a:rPr lang="en-US" b="true" sz="2494" spc="-124">
                <a:solidFill>
                  <a:srgbClr val="51ABB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am wichtigsten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2840976" y="1497682"/>
            <a:ext cx="448450" cy="655919"/>
          </a:xfrm>
          <a:custGeom>
            <a:avLst/>
            <a:gdLst/>
            <a:ahLst/>
            <a:cxnLst/>
            <a:rect r="r" b="b" t="t" l="l"/>
            <a:pathLst>
              <a:path h="655919" w="448450">
                <a:moveTo>
                  <a:pt x="0" y="0"/>
                </a:moveTo>
                <a:lnTo>
                  <a:pt x="448450" y="0"/>
                </a:lnTo>
                <a:lnTo>
                  <a:pt x="448450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2184708" y="2142670"/>
            <a:ext cx="1750048" cy="1082267"/>
          </a:xfrm>
          <a:custGeom>
            <a:avLst/>
            <a:gdLst/>
            <a:ahLst/>
            <a:cxnLst/>
            <a:rect r="r" b="b" t="t" l="l"/>
            <a:pathLst>
              <a:path h="1082267" w="1750048">
                <a:moveTo>
                  <a:pt x="0" y="0"/>
                </a:moveTo>
                <a:lnTo>
                  <a:pt x="1750048" y="0"/>
                </a:lnTo>
                <a:lnTo>
                  <a:pt x="1750048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1320622" y="3421712"/>
            <a:ext cx="1750048" cy="1082267"/>
          </a:xfrm>
          <a:custGeom>
            <a:avLst/>
            <a:gdLst/>
            <a:ahLst/>
            <a:cxnLst/>
            <a:rect r="r" b="b" t="t" l="l"/>
            <a:pathLst>
              <a:path h="1082267" w="1750048">
                <a:moveTo>
                  <a:pt x="0" y="0"/>
                </a:moveTo>
                <a:lnTo>
                  <a:pt x="1750048" y="0"/>
                </a:lnTo>
                <a:lnTo>
                  <a:pt x="1750048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3059732" y="3421712"/>
            <a:ext cx="1750048" cy="1082267"/>
          </a:xfrm>
          <a:custGeom>
            <a:avLst/>
            <a:gdLst/>
            <a:ahLst/>
            <a:cxnLst/>
            <a:rect r="r" b="b" t="t" l="l"/>
            <a:pathLst>
              <a:path h="1082267" w="1750048">
                <a:moveTo>
                  <a:pt x="0" y="0"/>
                </a:moveTo>
                <a:lnTo>
                  <a:pt x="1750048" y="0"/>
                </a:lnTo>
                <a:lnTo>
                  <a:pt x="1750048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0445598" y="4493047"/>
            <a:ext cx="1750048" cy="1082267"/>
          </a:xfrm>
          <a:custGeom>
            <a:avLst/>
            <a:gdLst/>
            <a:ahLst/>
            <a:cxnLst/>
            <a:rect r="r" b="b" t="t" l="l"/>
            <a:pathLst>
              <a:path h="1082267" w="1750048">
                <a:moveTo>
                  <a:pt x="0" y="0"/>
                </a:moveTo>
                <a:lnTo>
                  <a:pt x="1750048" y="0"/>
                </a:lnTo>
                <a:lnTo>
                  <a:pt x="1750048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2184708" y="4493047"/>
            <a:ext cx="1750048" cy="1082267"/>
          </a:xfrm>
          <a:custGeom>
            <a:avLst/>
            <a:gdLst/>
            <a:ahLst/>
            <a:cxnLst/>
            <a:rect r="r" b="b" t="t" l="l"/>
            <a:pathLst>
              <a:path h="1082267" w="1750048">
                <a:moveTo>
                  <a:pt x="0" y="0"/>
                </a:moveTo>
                <a:lnTo>
                  <a:pt x="1750048" y="0"/>
                </a:lnTo>
                <a:lnTo>
                  <a:pt x="1750048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3923818" y="4493047"/>
            <a:ext cx="1760986" cy="1082267"/>
          </a:xfrm>
          <a:custGeom>
            <a:avLst/>
            <a:gdLst/>
            <a:ahLst/>
            <a:cxnLst/>
            <a:rect r="r" b="b" t="t" l="l"/>
            <a:pathLst>
              <a:path h="1082267" w="1760986">
                <a:moveTo>
                  <a:pt x="0" y="0"/>
                </a:moveTo>
                <a:lnTo>
                  <a:pt x="1760986" y="0"/>
                </a:lnTo>
                <a:lnTo>
                  <a:pt x="1760986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1320622" y="5564382"/>
            <a:ext cx="1750048" cy="1082267"/>
          </a:xfrm>
          <a:custGeom>
            <a:avLst/>
            <a:gdLst/>
            <a:ahLst/>
            <a:cxnLst/>
            <a:rect r="r" b="b" t="t" l="l"/>
            <a:pathLst>
              <a:path h="1082267" w="1750048">
                <a:moveTo>
                  <a:pt x="0" y="0"/>
                </a:moveTo>
                <a:lnTo>
                  <a:pt x="1750048" y="0"/>
                </a:lnTo>
                <a:lnTo>
                  <a:pt x="1750048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3059732" y="5564382"/>
            <a:ext cx="1750048" cy="1082267"/>
          </a:xfrm>
          <a:custGeom>
            <a:avLst/>
            <a:gdLst/>
            <a:ahLst/>
            <a:cxnLst/>
            <a:rect r="r" b="b" t="t" l="l"/>
            <a:pathLst>
              <a:path h="1082267" w="1750048">
                <a:moveTo>
                  <a:pt x="0" y="0"/>
                </a:moveTo>
                <a:lnTo>
                  <a:pt x="1750048" y="0"/>
                </a:lnTo>
                <a:lnTo>
                  <a:pt x="1750048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2184708" y="6635716"/>
            <a:ext cx="1750048" cy="1300906"/>
          </a:xfrm>
          <a:custGeom>
            <a:avLst/>
            <a:gdLst/>
            <a:ahLst/>
            <a:cxnLst/>
            <a:rect r="r" b="b" t="t" l="l"/>
            <a:pathLst>
              <a:path h="1300906" w="1750048">
                <a:moveTo>
                  <a:pt x="0" y="0"/>
                </a:moveTo>
                <a:lnTo>
                  <a:pt x="1750048" y="0"/>
                </a:lnTo>
                <a:lnTo>
                  <a:pt x="1750048" y="1300907"/>
                </a:lnTo>
                <a:lnTo>
                  <a:pt x="0" y="130090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2840976" y="7925691"/>
            <a:ext cx="448450" cy="655919"/>
          </a:xfrm>
          <a:custGeom>
            <a:avLst/>
            <a:gdLst/>
            <a:ahLst/>
            <a:cxnLst/>
            <a:rect r="r" b="b" t="t" l="l"/>
            <a:pathLst>
              <a:path h="655919" w="448450">
                <a:moveTo>
                  <a:pt x="0" y="0"/>
                </a:moveTo>
                <a:lnTo>
                  <a:pt x="448450" y="0"/>
                </a:lnTo>
                <a:lnTo>
                  <a:pt x="448450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11832336" y="8650367"/>
            <a:ext cx="2468880" cy="382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9"/>
              </a:lnSpc>
            </a:pPr>
            <a:r>
              <a:rPr lang="en-US" b="true" sz="2524" spc="-126">
                <a:solidFill>
                  <a:srgbClr val="51ABB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am unwichtigsten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716000" y="0"/>
            <a:ext cx="4572000" cy="3006296"/>
          </a:xfrm>
          <a:custGeom>
            <a:avLst/>
            <a:gdLst/>
            <a:ahLst/>
            <a:cxnLst/>
            <a:rect r="r" b="b" t="t" l="l"/>
            <a:pathLst>
              <a:path h="3006296" w="4572000">
                <a:moveTo>
                  <a:pt x="0" y="0"/>
                </a:moveTo>
                <a:lnTo>
                  <a:pt x="4572000" y="0"/>
                </a:lnTo>
                <a:lnTo>
                  <a:pt x="4572000" y="3006296"/>
                </a:lnTo>
                <a:lnTo>
                  <a:pt x="0" y="30062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7499343"/>
            <a:ext cx="4145426" cy="2787657"/>
          </a:xfrm>
          <a:custGeom>
            <a:avLst/>
            <a:gdLst/>
            <a:ahLst/>
            <a:cxnLst/>
            <a:rect r="r" b="b" t="t" l="l"/>
            <a:pathLst>
              <a:path h="2787657" w="4145426">
                <a:moveTo>
                  <a:pt x="0" y="0"/>
                </a:moveTo>
                <a:lnTo>
                  <a:pt x="4145426" y="0"/>
                </a:lnTo>
                <a:lnTo>
                  <a:pt x="4145426" y="2787657"/>
                </a:lnTo>
                <a:lnTo>
                  <a:pt x="0" y="27876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050220" y="852695"/>
            <a:ext cx="10237780" cy="9434305"/>
          </a:xfrm>
          <a:custGeom>
            <a:avLst/>
            <a:gdLst/>
            <a:ahLst/>
            <a:cxnLst/>
            <a:rect r="r" b="b" t="t" l="l"/>
            <a:pathLst>
              <a:path h="9434305" w="10237780">
                <a:moveTo>
                  <a:pt x="0" y="0"/>
                </a:moveTo>
                <a:lnTo>
                  <a:pt x="10237780" y="0"/>
                </a:lnTo>
                <a:lnTo>
                  <a:pt x="10237780" y="9434305"/>
                </a:lnTo>
                <a:lnTo>
                  <a:pt x="0" y="94343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497244" y="8133399"/>
            <a:ext cx="4790756" cy="2153601"/>
          </a:xfrm>
          <a:custGeom>
            <a:avLst/>
            <a:gdLst/>
            <a:ahLst/>
            <a:cxnLst/>
            <a:rect r="r" b="b" t="t" l="l"/>
            <a:pathLst>
              <a:path h="2153601" w="4790756">
                <a:moveTo>
                  <a:pt x="0" y="0"/>
                </a:moveTo>
                <a:lnTo>
                  <a:pt x="4790756" y="0"/>
                </a:lnTo>
                <a:lnTo>
                  <a:pt x="4790756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682496" y="848147"/>
            <a:ext cx="5687568" cy="1548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14"/>
              </a:lnSpc>
            </a:pPr>
            <a:r>
              <a:rPr lang="en-US" sz="9010" b="true">
                <a:solidFill>
                  <a:srgbClr val="373E4C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Diskussion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975104" y="2642862"/>
            <a:ext cx="987552" cy="12476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12"/>
              </a:lnSpc>
            </a:pPr>
            <a:r>
              <a:rPr lang="en-US" sz="7294" b="true">
                <a:solidFill>
                  <a:srgbClr val="F47F6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01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602736" y="2753910"/>
            <a:ext cx="2871216" cy="1130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7"/>
              </a:lnSpc>
            </a:pPr>
            <a:r>
              <a:rPr lang="en-US" sz="2190" b="true">
                <a:solidFill>
                  <a:srgbClr val="373E4C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Zwei Stuhlkreise, innen und außen, einander zugewandt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3478220" y="3848060"/>
            <a:ext cx="448450" cy="655919"/>
          </a:xfrm>
          <a:custGeom>
            <a:avLst/>
            <a:gdLst/>
            <a:ahLst/>
            <a:cxnLst/>
            <a:rect r="r" b="b" t="t" l="l"/>
            <a:pathLst>
              <a:path h="655919" w="448450">
                <a:moveTo>
                  <a:pt x="0" y="0"/>
                </a:moveTo>
                <a:lnTo>
                  <a:pt x="448450" y="0"/>
                </a:lnTo>
                <a:lnTo>
                  <a:pt x="448450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975104" y="4515096"/>
            <a:ext cx="1078992" cy="12476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12"/>
              </a:lnSpc>
            </a:pPr>
            <a:r>
              <a:rPr lang="en-US" sz="7294" b="true">
                <a:solidFill>
                  <a:srgbClr val="F47F6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02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602736" y="4626144"/>
            <a:ext cx="3163824" cy="1130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7"/>
              </a:lnSpc>
            </a:pPr>
            <a:r>
              <a:rPr lang="en-US" sz="2190" b="true">
                <a:solidFill>
                  <a:srgbClr val="373E4C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Frage vorlesen, </a:t>
            </a:r>
          </a:p>
          <a:p>
            <a:pPr algn="l">
              <a:lnSpc>
                <a:spcPts val="3067"/>
              </a:lnSpc>
            </a:pPr>
            <a:r>
              <a:rPr lang="en-US" sz="2190" b="true">
                <a:solidFill>
                  <a:srgbClr val="373E4C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3–4 Minuten in Paaren diskutieren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3478220" y="5783021"/>
            <a:ext cx="448450" cy="655919"/>
          </a:xfrm>
          <a:custGeom>
            <a:avLst/>
            <a:gdLst/>
            <a:ahLst/>
            <a:cxnLst/>
            <a:rect r="r" b="b" t="t" l="l"/>
            <a:pathLst>
              <a:path h="655919" w="448450">
                <a:moveTo>
                  <a:pt x="0" y="0"/>
                </a:moveTo>
                <a:lnTo>
                  <a:pt x="448450" y="0"/>
                </a:lnTo>
                <a:lnTo>
                  <a:pt x="448450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975104" y="6335895"/>
            <a:ext cx="1078992" cy="12476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12"/>
              </a:lnSpc>
            </a:pPr>
            <a:r>
              <a:rPr lang="en-US" sz="7294" b="true">
                <a:solidFill>
                  <a:srgbClr val="F47F6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03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602736" y="6446943"/>
            <a:ext cx="2596896" cy="1130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7"/>
              </a:lnSpc>
            </a:pPr>
            <a:r>
              <a:rPr lang="en-US" sz="2190" b="true">
                <a:solidFill>
                  <a:srgbClr val="373E4C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Außenkreis rückt einen Platz weiter, neue Frage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3478220" y="7499343"/>
            <a:ext cx="448450" cy="644987"/>
          </a:xfrm>
          <a:custGeom>
            <a:avLst/>
            <a:gdLst/>
            <a:ahLst/>
            <a:cxnLst/>
            <a:rect r="r" b="b" t="t" l="l"/>
            <a:pathLst>
              <a:path h="644987" w="448450">
                <a:moveTo>
                  <a:pt x="0" y="0"/>
                </a:moveTo>
                <a:lnTo>
                  <a:pt x="448450" y="0"/>
                </a:lnTo>
                <a:lnTo>
                  <a:pt x="448450" y="644987"/>
                </a:lnTo>
                <a:lnTo>
                  <a:pt x="0" y="64498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975104" y="8137457"/>
            <a:ext cx="1078992" cy="1088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79"/>
              </a:lnSpc>
            </a:pPr>
            <a:r>
              <a:rPr lang="en-US" sz="6413" b="true">
                <a:solidFill>
                  <a:srgbClr val="F47F65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04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602736" y="8154585"/>
            <a:ext cx="3163824" cy="1130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7"/>
              </a:lnSpc>
            </a:pPr>
            <a:r>
              <a:rPr lang="en-US" sz="2190" b="true">
                <a:solidFill>
                  <a:srgbClr val="373E4C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4–5 Runden, </a:t>
            </a:r>
          </a:p>
          <a:p>
            <a:pPr algn="l">
              <a:lnSpc>
                <a:spcPts val="3067"/>
              </a:lnSpc>
            </a:pPr>
            <a:r>
              <a:rPr lang="en-US" sz="2190" b="true">
                <a:solidFill>
                  <a:srgbClr val="373E4C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aktiv zuhören und perspektiven wechseln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2395378" cy="2361309"/>
          </a:xfrm>
          <a:custGeom>
            <a:avLst/>
            <a:gdLst/>
            <a:ahLst/>
            <a:cxnLst/>
            <a:rect r="r" b="b" t="t" l="l"/>
            <a:pathLst>
              <a:path h="2361309" w="2395378">
                <a:moveTo>
                  <a:pt x="0" y="0"/>
                </a:moveTo>
                <a:lnTo>
                  <a:pt x="2395378" y="0"/>
                </a:lnTo>
                <a:lnTo>
                  <a:pt x="2395378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8997026"/>
            <a:ext cx="3489158" cy="1289974"/>
          </a:xfrm>
          <a:custGeom>
            <a:avLst/>
            <a:gdLst/>
            <a:ahLst/>
            <a:cxnLst/>
            <a:rect r="r" b="b" t="t" l="l"/>
            <a:pathLst>
              <a:path h="1289974" w="3489158">
                <a:moveTo>
                  <a:pt x="0" y="0"/>
                </a:moveTo>
                <a:lnTo>
                  <a:pt x="3489158" y="0"/>
                </a:lnTo>
                <a:lnTo>
                  <a:pt x="3489158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925244" y="0"/>
            <a:ext cx="9362756" cy="10287000"/>
          </a:xfrm>
          <a:custGeom>
            <a:avLst/>
            <a:gdLst/>
            <a:ahLst/>
            <a:cxnLst/>
            <a:rect r="r" b="b" t="t" l="l"/>
            <a:pathLst>
              <a:path h="10287000" w="9362756">
                <a:moveTo>
                  <a:pt x="0" y="0"/>
                </a:moveTo>
                <a:lnTo>
                  <a:pt x="9362756" y="0"/>
                </a:lnTo>
                <a:lnTo>
                  <a:pt x="936275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789330" y="5990729"/>
            <a:ext cx="8498670" cy="4296271"/>
          </a:xfrm>
          <a:custGeom>
            <a:avLst/>
            <a:gdLst/>
            <a:ahLst/>
            <a:cxnLst/>
            <a:rect r="r" b="b" t="t" l="l"/>
            <a:pathLst>
              <a:path h="4296271" w="8498670">
                <a:moveTo>
                  <a:pt x="0" y="0"/>
                </a:moveTo>
                <a:lnTo>
                  <a:pt x="8498670" y="0"/>
                </a:lnTo>
                <a:lnTo>
                  <a:pt x="8498670" y="4296271"/>
                </a:lnTo>
                <a:lnTo>
                  <a:pt x="0" y="42962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463040" y="1549340"/>
            <a:ext cx="4828032" cy="1115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95"/>
              </a:lnSpc>
            </a:pPr>
            <a:r>
              <a:rPr lang="en-US" sz="8495" spc="-339" b="true">
                <a:solidFill>
                  <a:srgbClr val="2A383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Abschluss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63040" y="2884742"/>
            <a:ext cx="6364224" cy="1530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21"/>
              </a:lnSpc>
            </a:pPr>
            <a:r>
              <a:rPr lang="en-US" sz="5474" spc="-218" b="true">
                <a:solidFill>
                  <a:srgbClr val="F36E4C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Dein Motto. </a:t>
            </a:r>
          </a:p>
          <a:p>
            <a:pPr algn="l">
              <a:lnSpc>
                <a:spcPts val="6021"/>
              </a:lnSpc>
            </a:pPr>
            <a:r>
              <a:rPr lang="en-US" sz="5474" spc="-218" b="true">
                <a:solidFill>
                  <a:srgbClr val="F36E4C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Deine Freundschaft.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63040" y="8677714"/>
            <a:ext cx="5705856" cy="446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1"/>
              </a:lnSpc>
            </a:pPr>
            <a:r>
              <a:rPr lang="en-US" sz="3401" spc="-136" b="true">
                <a:solidFill>
                  <a:srgbClr val="F36E4C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Deine Worte. Deine Wirkung.</a:t>
            </a:r>
          </a:p>
        </p:txBody>
      </p:sp>
      <p:sp>
        <p:nvSpPr>
          <p:cNvPr name="TextBox 10" id="10"/>
          <p:cNvSpPr txBox="true"/>
          <p:nvPr/>
        </p:nvSpPr>
        <p:spPr>
          <a:xfrm rot="583200">
            <a:off x="11715849" y="4235064"/>
            <a:ext cx="4480560" cy="20359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7"/>
              </a:lnSpc>
            </a:pPr>
            <a:r>
              <a:rPr lang="en-US" sz="3967">
                <a:solidFill>
                  <a:srgbClr val="43B2B1"/>
                </a:solidFill>
                <a:latin typeface="Quicksand"/>
                <a:ea typeface="Quicksand"/>
                <a:cs typeface="Quicksand"/>
                <a:sym typeface="Quicksand"/>
              </a:rPr>
              <a:t>Freundschaft </a:t>
            </a:r>
          </a:p>
          <a:p>
            <a:pPr algn="ctr">
              <a:lnSpc>
                <a:spcPts val="3967"/>
              </a:lnSpc>
            </a:pPr>
            <a:r>
              <a:rPr lang="en-US" sz="3967">
                <a:solidFill>
                  <a:srgbClr val="43B2B1"/>
                </a:solidFill>
                <a:latin typeface="Quicksand"/>
                <a:ea typeface="Quicksand"/>
                <a:cs typeface="Quicksand"/>
                <a:sym typeface="Quicksand"/>
              </a:rPr>
              <a:t>heißt, füreinander da </a:t>
            </a:r>
          </a:p>
          <a:p>
            <a:pPr algn="ctr">
              <a:lnSpc>
                <a:spcPts val="3967"/>
              </a:lnSpc>
            </a:pPr>
            <a:r>
              <a:rPr lang="en-US" sz="3967">
                <a:solidFill>
                  <a:srgbClr val="43B2B1"/>
                </a:solidFill>
                <a:latin typeface="Quicksand"/>
                <a:ea typeface="Quicksand"/>
                <a:cs typeface="Quicksand"/>
                <a:sym typeface="Quicksand"/>
              </a:rPr>
              <a:t>zu sein - jeden Tag.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2184708" y="6209369"/>
            <a:ext cx="2187560" cy="437279"/>
          </a:xfrm>
          <a:custGeom>
            <a:avLst/>
            <a:gdLst/>
            <a:ahLst/>
            <a:cxnLst/>
            <a:rect r="r" b="b" t="t" l="l"/>
            <a:pathLst>
              <a:path h="437279" w="2187560">
                <a:moveTo>
                  <a:pt x="0" y="0"/>
                </a:moveTo>
                <a:lnTo>
                  <a:pt x="2187560" y="0"/>
                </a:lnTo>
                <a:lnTo>
                  <a:pt x="2187560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361330" y="6428009"/>
            <a:ext cx="885962" cy="1082267"/>
          </a:xfrm>
          <a:custGeom>
            <a:avLst/>
            <a:gdLst/>
            <a:ahLst/>
            <a:cxnLst/>
            <a:rect r="r" b="b" t="t" l="l"/>
            <a:pathLst>
              <a:path h="1082267" w="885962">
                <a:moveTo>
                  <a:pt x="0" y="0"/>
                </a:moveTo>
                <a:lnTo>
                  <a:pt x="885962" y="0"/>
                </a:lnTo>
                <a:lnTo>
                  <a:pt x="885962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463040" y="4907152"/>
            <a:ext cx="6492240" cy="3120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75"/>
              </a:lnSpc>
            </a:pPr>
            <a:r>
              <a:rPr lang="en-US" sz="2554" spc="-102" b="true">
                <a:solidFill>
                  <a:srgbClr val="43B2B1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Schreibe deinen persönlichen Leitspruch </a:t>
            </a:r>
          </a:p>
          <a:p>
            <a:pPr algn="l">
              <a:lnSpc>
                <a:spcPts val="3575"/>
              </a:lnSpc>
            </a:pPr>
            <a:r>
              <a:rPr lang="en-US" sz="2554" spc="-102" b="true">
                <a:solidFill>
                  <a:srgbClr val="43B2B1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zur Freundschaft.</a:t>
            </a:r>
          </a:p>
          <a:p>
            <a:pPr algn="l">
              <a:lnSpc>
                <a:spcPts val="3575"/>
              </a:lnSpc>
            </a:pPr>
          </a:p>
          <a:p>
            <a:pPr algn="l">
              <a:lnSpc>
                <a:spcPts val="3575"/>
              </a:lnSpc>
            </a:pPr>
            <a:r>
              <a:rPr lang="en-US" sz="2554" spc="-102" b="true">
                <a:solidFill>
                  <a:srgbClr val="43B2B1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Hänge deine Karte auf oder wir sammeln </a:t>
            </a:r>
          </a:p>
          <a:p>
            <a:pPr algn="l">
              <a:lnSpc>
                <a:spcPts val="3575"/>
              </a:lnSpc>
            </a:pPr>
            <a:r>
              <a:rPr lang="en-US" sz="2554" spc="-102" b="true">
                <a:solidFill>
                  <a:srgbClr val="43B2B1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sie als kleine Ausstellung.</a:t>
            </a:r>
          </a:p>
          <a:p>
            <a:pPr algn="l">
              <a:lnSpc>
                <a:spcPts val="3575"/>
              </a:lnSpc>
            </a:pPr>
          </a:p>
          <a:p>
            <a:pPr algn="l">
              <a:lnSpc>
                <a:spcPts val="3575"/>
              </a:lnSpc>
            </a:pPr>
            <a:r>
              <a:rPr lang="en-US" sz="2554" spc="-102" b="true">
                <a:solidFill>
                  <a:srgbClr val="43B2B1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Lass andere an deinen Gedanken teilhaben.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3926670" cy="3858991"/>
          </a:xfrm>
          <a:custGeom>
            <a:avLst/>
            <a:gdLst/>
            <a:ahLst/>
            <a:cxnLst/>
            <a:rect r="r" b="b" t="t" l="l"/>
            <a:pathLst>
              <a:path h="3858991" w="3926670">
                <a:moveTo>
                  <a:pt x="0" y="0"/>
                </a:moveTo>
                <a:lnTo>
                  <a:pt x="3926670" y="0"/>
                </a:lnTo>
                <a:lnTo>
                  <a:pt x="3926670" y="3858991"/>
                </a:lnTo>
                <a:lnTo>
                  <a:pt x="0" y="38589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8352038"/>
            <a:ext cx="5884536" cy="1934962"/>
          </a:xfrm>
          <a:custGeom>
            <a:avLst/>
            <a:gdLst/>
            <a:ahLst/>
            <a:cxnLst/>
            <a:rect r="r" b="b" t="t" l="l"/>
            <a:pathLst>
              <a:path h="1934962" w="5884536">
                <a:moveTo>
                  <a:pt x="0" y="0"/>
                </a:moveTo>
                <a:lnTo>
                  <a:pt x="5884536" y="0"/>
                </a:lnTo>
                <a:lnTo>
                  <a:pt x="5884536" y="1934962"/>
                </a:lnTo>
                <a:lnTo>
                  <a:pt x="0" y="19349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664354" y="0"/>
            <a:ext cx="7623646" cy="10079292"/>
          </a:xfrm>
          <a:custGeom>
            <a:avLst/>
            <a:gdLst/>
            <a:ahLst/>
            <a:cxnLst/>
            <a:rect r="r" b="b" t="t" l="l"/>
            <a:pathLst>
              <a:path h="10079292" w="7623646">
                <a:moveTo>
                  <a:pt x="0" y="0"/>
                </a:moveTo>
                <a:lnTo>
                  <a:pt x="7623646" y="0"/>
                </a:lnTo>
                <a:lnTo>
                  <a:pt x="7623646" y="10079292"/>
                </a:lnTo>
                <a:lnTo>
                  <a:pt x="0" y="100792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445598" y="7280704"/>
            <a:ext cx="7842402" cy="3006296"/>
          </a:xfrm>
          <a:custGeom>
            <a:avLst/>
            <a:gdLst/>
            <a:ahLst/>
            <a:cxnLst/>
            <a:rect r="r" b="b" t="t" l="l"/>
            <a:pathLst>
              <a:path h="3006296" w="7842402">
                <a:moveTo>
                  <a:pt x="0" y="0"/>
                </a:moveTo>
                <a:lnTo>
                  <a:pt x="7842402" y="0"/>
                </a:lnTo>
                <a:lnTo>
                  <a:pt x="7842402" y="3006296"/>
                </a:lnTo>
                <a:lnTo>
                  <a:pt x="0" y="30062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627632" y="6184205"/>
            <a:ext cx="7278624" cy="1348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29"/>
              </a:lnSpc>
            </a:pPr>
            <a:r>
              <a:rPr lang="en-US" sz="4021" spc="-120" b="true">
                <a:solidFill>
                  <a:srgbClr val="52C3BE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wie ein Licht, das uns auch in dunklen Zeiten den Weg zeigt.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27632" y="3450630"/>
            <a:ext cx="8138160" cy="2436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67"/>
              </a:lnSpc>
            </a:pPr>
            <a:r>
              <a:rPr lang="en-US" sz="10297" spc="-514" b="true">
                <a:solidFill>
                  <a:srgbClr val="373D3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Freundschaft </a:t>
            </a:r>
            <a:r>
              <a:rPr lang="en-US" sz="10297" spc="-514" b="true">
                <a:solidFill>
                  <a:srgbClr val="F87B5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ist...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description>Betriebe Und Wirtschaftssektoren</dc:description>
  <dc:identifier>DAHWdlf65rE</dc:identifier>
  <dcterms:modified xsi:type="dcterms:W3CDTF">2011-08-01T06:04:30Z</dcterms:modified>
  <cp:revision>1</cp:revision>
  <dc:title>1. Freundschaft</dc:title>
</cp:coreProperties>
</file>